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theme/themeOverride3.xml" ContentType="application/vnd.openxmlformats-officedocument.themeOverride+xml"/>
  <Override PartName="/ppt/charts/chart8.xml" ContentType="application/vnd.openxmlformats-officedocument.drawingml.chart+xml"/>
  <Override PartName="/ppt/theme/themeOverride4.xml" ContentType="application/vnd.openxmlformats-officedocument.themeOverride+xml"/>
  <Override PartName="/ppt/charts/chart9.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5.xml" ContentType="application/vnd.openxmlformats-officedocument.themeOverride+xml"/>
  <Override PartName="/ppt/drawings/drawing1.xml" ContentType="application/vnd.openxmlformats-officedocument.drawingml.chartshapes+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1072" r:id="rId2"/>
    <p:sldId id="256" r:id="rId3"/>
    <p:sldId id="257" r:id="rId4"/>
    <p:sldId id="1063" r:id="rId5"/>
    <p:sldId id="1064" r:id="rId6"/>
    <p:sldId id="1065" r:id="rId7"/>
    <p:sldId id="1066" r:id="rId8"/>
    <p:sldId id="1067" r:id="rId9"/>
    <p:sldId id="1070" r:id="rId10"/>
    <p:sldId id="1073" r:id="rId11"/>
    <p:sldId id="1069" r:id="rId12"/>
    <p:sldId id="1092" r:id="rId13"/>
    <p:sldId id="1074" r:id="rId14"/>
    <p:sldId id="1075" r:id="rId15"/>
    <p:sldId id="1094" r:id="rId16"/>
    <p:sldId id="1076" r:id="rId17"/>
    <p:sldId id="1095" r:id="rId18"/>
    <p:sldId id="1077" r:id="rId19"/>
    <p:sldId id="1096" r:id="rId20"/>
    <p:sldId id="1082" r:id="rId21"/>
    <p:sldId id="1097" r:id="rId22"/>
    <p:sldId id="1083" r:id="rId23"/>
    <p:sldId id="1098" r:id="rId24"/>
    <p:sldId id="1084" r:id="rId25"/>
    <p:sldId id="1099" r:id="rId26"/>
    <p:sldId id="1087" r:id="rId27"/>
    <p:sldId id="1080" r:id="rId28"/>
    <p:sldId id="266" r:id="rId29"/>
    <p:sldId id="1088" r:id="rId30"/>
    <p:sldId id="262" r:id="rId31"/>
    <p:sldId id="1093" r:id="rId32"/>
    <p:sldId id="1089" r:id="rId33"/>
    <p:sldId id="1090" r:id="rId34"/>
    <p:sldId id="284" r:id="rId35"/>
    <p:sldId id="4737" r:id="rId36"/>
    <p:sldId id="4774" r:id="rId37"/>
    <p:sldId id="4775" r:id="rId38"/>
    <p:sldId id="259" r:id="rId39"/>
    <p:sldId id="258" r:id="rId40"/>
    <p:sldId id="278" r:id="rId41"/>
    <p:sldId id="283" r:id="rId42"/>
    <p:sldId id="282" r:id="rId43"/>
    <p:sldId id="313" r:id="rId44"/>
    <p:sldId id="314" r:id="rId45"/>
    <p:sldId id="287" r:id="rId46"/>
    <p:sldId id="288" r:id="rId47"/>
    <p:sldId id="309" r:id="rId48"/>
    <p:sldId id="31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892" autoAdjust="0"/>
  </p:normalViewPr>
  <p:slideViewPr>
    <p:cSldViewPr snapToGrid="0">
      <p:cViewPr varScale="1">
        <p:scale>
          <a:sx n="60" d="100"/>
          <a:sy n="60" d="100"/>
        </p:scale>
        <p:origin x="1249"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khansh\Desktop\MPQA%20Ap\MPQA%20MAP%20Data.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oleObject" Target="file:///D:\ME%20Consultant%20Jan218-Now\M&amp;E%20Consultancy%20July-Dec%202019\M&amp;E%20review%20meeting\Sample%20database\HHC\HHC%20_%20Dec18-Jun19.xlsx" TargetMode="External"/><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4.xml"/><Relationship Id="rId1" Type="http://schemas.microsoft.com/office/2011/relationships/chartStyle" Target="style4.xml"/><Relationship Id="rId5" Type="http://schemas.openxmlformats.org/officeDocument/2006/relationships/chartUserShapes" Target="../drawings/drawing1.xml"/><Relationship Id="rId4"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Pakistan</c:v>
                </c:pt>
              </c:strCache>
            </c:strRef>
          </c:tx>
          <c:spPr>
            <a:solidFill>
              <a:srgbClr val="92D050"/>
            </a:solidFill>
            <a:ln>
              <a:noFill/>
            </a:ln>
            <a:effectLst/>
          </c:spPr>
          <c:invertIfNegative val="0"/>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General</c:formatCode>
                <c:ptCount val="11"/>
                <c:pt idx="0">
                  <c:v>89</c:v>
                </c:pt>
                <c:pt idx="1">
                  <c:v>44</c:v>
                </c:pt>
                <c:pt idx="2">
                  <c:v>198</c:v>
                </c:pt>
                <c:pt idx="3">
                  <c:v>58</c:v>
                </c:pt>
                <c:pt idx="4">
                  <c:v>93</c:v>
                </c:pt>
                <c:pt idx="5">
                  <c:v>306</c:v>
                </c:pt>
                <c:pt idx="6">
                  <c:v>54</c:v>
                </c:pt>
                <c:pt idx="7">
                  <c:v>20</c:v>
                </c:pt>
                <c:pt idx="8">
                  <c:v>8</c:v>
                </c:pt>
                <c:pt idx="9">
                  <c:v>14</c:v>
                </c:pt>
                <c:pt idx="10">
                  <c:v>62</c:v>
                </c:pt>
              </c:numCache>
            </c:numRef>
          </c:val>
          <c:extLst>
            <c:ext xmlns:c16="http://schemas.microsoft.com/office/drawing/2014/chart" uri="{C3380CC4-5D6E-409C-BE32-E72D297353CC}">
              <c16:uniqueId val="{00000000-CEFD-4050-877D-D3E1C38F73B5}"/>
            </c:ext>
          </c:extLst>
        </c:ser>
        <c:ser>
          <c:idx val="1"/>
          <c:order val="1"/>
          <c:tx>
            <c:strRef>
              <c:f>Sheet1!$C$1</c:f>
              <c:strCache>
                <c:ptCount val="1"/>
                <c:pt idx="0">
                  <c:v>Afghanistan</c:v>
                </c:pt>
              </c:strCache>
            </c:strRef>
          </c:tx>
          <c:spPr>
            <a:solidFill>
              <a:srgbClr val="C00000"/>
            </a:solidFill>
            <a:ln>
              <a:noFill/>
            </a:ln>
            <a:effectLst/>
          </c:spPr>
          <c:invertIfNegative val="0"/>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General</c:formatCode>
                <c:ptCount val="11"/>
                <c:pt idx="0">
                  <c:v>38</c:v>
                </c:pt>
                <c:pt idx="1">
                  <c:v>25</c:v>
                </c:pt>
                <c:pt idx="2">
                  <c:v>80</c:v>
                </c:pt>
                <c:pt idx="3">
                  <c:v>37</c:v>
                </c:pt>
                <c:pt idx="4">
                  <c:v>14</c:v>
                </c:pt>
                <c:pt idx="5">
                  <c:v>28</c:v>
                </c:pt>
                <c:pt idx="6">
                  <c:v>20</c:v>
                </c:pt>
                <c:pt idx="7">
                  <c:v>13</c:v>
                </c:pt>
                <c:pt idx="8">
                  <c:v>14</c:v>
                </c:pt>
                <c:pt idx="9">
                  <c:v>24</c:v>
                </c:pt>
                <c:pt idx="10">
                  <c:v>8</c:v>
                </c:pt>
              </c:numCache>
            </c:numRef>
          </c:val>
          <c:extLst>
            <c:ext xmlns:c16="http://schemas.microsoft.com/office/drawing/2014/chart" uri="{C3380CC4-5D6E-409C-BE32-E72D297353CC}">
              <c16:uniqueId val="{00000001-CEFD-4050-877D-D3E1C38F73B5}"/>
            </c:ext>
          </c:extLst>
        </c:ser>
        <c:ser>
          <c:idx val="2"/>
          <c:order val="2"/>
          <c:tx>
            <c:strRef>
              <c:f>Sheet1!$D$1</c:f>
              <c:strCache>
                <c:ptCount val="1"/>
                <c:pt idx="0">
                  <c:v>Rest of world</c:v>
                </c:pt>
              </c:strCache>
            </c:strRef>
          </c:tx>
          <c:spPr>
            <a:solidFill>
              <a:srgbClr val="C0C0C0"/>
            </a:solidFill>
            <a:ln>
              <a:noFill/>
            </a:ln>
            <a:effectLst/>
          </c:spPr>
          <c:invertIfNegative val="0"/>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General</c:formatCode>
                <c:ptCount val="11"/>
                <c:pt idx="0">
                  <c:v>1477</c:v>
                </c:pt>
                <c:pt idx="1">
                  <c:v>1283</c:v>
                </c:pt>
                <c:pt idx="2">
                  <c:v>372</c:v>
                </c:pt>
                <c:pt idx="3">
                  <c:v>128</c:v>
                </c:pt>
                <c:pt idx="4">
                  <c:v>309</c:v>
                </c:pt>
                <c:pt idx="5">
                  <c:v>25</c:v>
                </c:pt>
                <c:pt idx="6">
                  <c:v>0</c:v>
                </c:pt>
                <c:pt idx="7">
                  <c:v>4</c:v>
                </c:pt>
                <c:pt idx="8">
                  <c:v>0</c:v>
                </c:pt>
                <c:pt idx="9">
                  <c:v>0</c:v>
                </c:pt>
                <c:pt idx="10">
                  <c:v>0</c:v>
                </c:pt>
              </c:numCache>
            </c:numRef>
          </c:val>
          <c:extLst>
            <c:ext xmlns:c16="http://schemas.microsoft.com/office/drawing/2014/chart" uri="{C3380CC4-5D6E-409C-BE32-E72D297353CC}">
              <c16:uniqueId val="{00000002-CEFD-4050-877D-D3E1C38F73B5}"/>
            </c:ext>
          </c:extLst>
        </c:ser>
        <c:dLbls>
          <c:showLegendKey val="0"/>
          <c:showVal val="0"/>
          <c:showCatName val="0"/>
          <c:showSerName val="0"/>
          <c:showPercent val="0"/>
          <c:showBubbleSize val="0"/>
        </c:dLbls>
        <c:gapWidth val="50"/>
        <c:overlap val="100"/>
        <c:axId val="-673783120"/>
        <c:axId val="-469074768"/>
      </c:barChart>
      <c:catAx>
        <c:axId val="-673783120"/>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469074768"/>
        <c:crosses val="autoZero"/>
        <c:auto val="1"/>
        <c:lblAlgn val="ctr"/>
        <c:lblOffset val="100"/>
        <c:noMultiLvlLbl val="0"/>
      </c:catAx>
      <c:valAx>
        <c:axId val="-469074768"/>
        <c:scaling>
          <c:orientation val="minMax"/>
        </c:scaling>
        <c:delete val="0"/>
        <c:axPos val="l"/>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673783120"/>
        <c:crosses val="autoZero"/>
        <c:crossBetween val="between"/>
      </c:valAx>
      <c:spPr>
        <a:noFill/>
        <a:ln>
          <a:noFill/>
        </a:ln>
        <a:effectLst/>
      </c:spPr>
    </c:plotArea>
    <c:legend>
      <c:legendPos val="b"/>
      <c:layout>
        <c:manualLayout>
          <c:xMode val="edge"/>
          <c:yMode val="edge"/>
          <c:x val="0.25450980121746636"/>
          <c:y val="0.94239395566285455"/>
          <c:w val="0.497147464475995"/>
          <c:h val="5.7606044337145494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'Missed Children reported'!$R$1</c:f>
              <c:strCache>
                <c:ptCount val="1"/>
                <c:pt idx="0">
                  <c:v>asleep</c:v>
                </c:pt>
              </c:strCache>
            </c:strRef>
          </c:tx>
          <c:spPr>
            <a:solidFill>
              <a:srgbClr val="0070C0"/>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reported'!$R$2:$R$19</c:f>
              <c:numCache>
                <c:formatCode>0%</c:formatCode>
                <c:ptCount val="18"/>
                <c:pt idx="0">
                  <c:v>0</c:v>
                </c:pt>
                <c:pt idx="1">
                  <c:v>0</c:v>
                </c:pt>
                <c:pt idx="2">
                  <c:v>8.56031128404669E-2</c:v>
                </c:pt>
                <c:pt idx="3">
                  <c:v>3.06122448979592E-2</c:v>
                </c:pt>
                <c:pt idx="4">
                  <c:v>0</c:v>
                </c:pt>
                <c:pt idx="5">
                  <c:v>0</c:v>
                </c:pt>
                <c:pt idx="6">
                  <c:v>6.1224489795918401E-2</c:v>
                </c:pt>
                <c:pt idx="7">
                  <c:v>0.133333333333333</c:v>
                </c:pt>
                <c:pt idx="8">
                  <c:v>3.1358885017421602E-2</c:v>
                </c:pt>
                <c:pt idx="9">
                  <c:v>1.38888888888889E-2</c:v>
                </c:pt>
                <c:pt idx="10">
                  <c:v>6.4000000000000001E-2</c:v>
                </c:pt>
                <c:pt idx="11">
                  <c:v>0</c:v>
                </c:pt>
                <c:pt idx="12">
                  <c:v>2.3076923076923099E-2</c:v>
                </c:pt>
                <c:pt idx="13">
                  <c:v>7.14285714285714E-3</c:v>
                </c:pt>
                <c:pt idx="14">
                  <c:v>6.9767441860465101E-2</c:v>
                </c:pt>
                <c:pt idx="15">
                  <c:v>5.4644808743169399E-3</c:v>
                </c:pt>
                <c:pt idx="16">
                  <c:v>5.3488372093023297E-2</c:v>
                </c:pt>
                <c:pt idx="17">
                  <c:v>1.3274336283185801E-2</c:v>
                </c:pt>
              </c:numCache>
            </c:numRef>
          </c:val>
          <c:extLst>
            <c:ext xmlns:c16="http://schemas.microsoft.com/office/drawing/2014/chart" uri="{C3380CC4-5D6E-409C-BE32-E72D297353CC}">
              <c16:uniqueId val="{00000000-F6C0-4581-8765-BCCA2BF3F562}"/>
            </c:ext>
          </c:extLst>
        </c:ser>
        <c:ser>
          <c:idx val="1"/>
          <c:order val="1"/>
          <c:tx>
            <c:strRef>
              <c:f>'Missed Children reported'!$S$1</c:f>
              <c:strCache>
                <c:ptCount val="1"/>
                <c:pt idx="0">
                  <c:v>away</c:v>
                </c:pt>
              </c:strCache>
            </c:strRef>
          </c:tx>
          <c:spPr>
            <a:solidFill>
              <a:schemeClr val="accent2">
                <a:lumMod val="40000"/>
                <a:lumOff val="60000"/>
              </a:schemeClr>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reported'!$S$2:$S$19</c:f>
              <c:numCache>
                <c:formatCode>0%</c:formatCode>
                <c:ptCount val="18"/>
                <c:pt idx="0">
                  <c:v>0.33333333333333298</c:v>
                </c:pt>
                <c:pt idx="1">
                  <c:v>6.4516129032258104E-2</c:v>
                </c:pt>
                <c:pt idx="2">
                  <c:v>0.30350194552529203</c:v>
                </c:pt>
                <c:pt idx="3">
                  <c:v>0.26020408163265302</c:v>
                </c:pt>
                <c:pt idx="4">
                  <c:v>0</c:v>
                </c:pt>
                <c:pt idx="5">
                  <c:v>4.3478260869565202E-2</c:v>
                </c:pt>
                <c:pt idx="6">
                  <c:v>0.14285714285714299</c:v>
                </c:pt>
                <c:pt idx="7">
                  <c:v>0.266666666666667</c:v>
                </c:pt>
                <c:pt idx="8">
                  <c:v>0.212543554006969</c:v>
                </c:pt>
                <c:pt idx="9">
                  <c:v>0.243055555555556</c:v>
                </c:pt>
                <c:pt idx="10">
                  <c:v>0.30399999999999999</c:v>
                </c:pt>
                <c:pt idx="11">
                  <c:v>0.39436619718309901</c:v>
                </c:pt>
                <c:pt idx="12">
                  <c:v>0.18076923076923099</c:v>
                </c:pt>
                <c:pt idx="13">
                  <c:v>0.27857142857142903</c:v>
                </c:pt>
                <c:pt idx="14">
                  <c:v>0.17607973421926901</c:v>
                </c:pt>
                <c:pt idx="15">
                  <c:v>0.13387978142076501</c:v>
                </c:pt>
                <c:pt idx="16">
                  <c:v>0.22093023255814001</c:v>
                </c:pt>
                <c:pt idx="17">
                  <c:v>0.21592920353982301</c:v>
                </c:pt>
              </c:numCache>
            </c:numRef>
          </c:val>
          <c:extLst>
            <c:ext xmlns:c16="http://schemas.microsoft.com/office/drawing/2014/chart" uri="{C3380CC4-5D6E-409C-BE32-E72D297353CC}">
              <c16:uniqueId val="{00000001-F6C0-4581-8765-BCCA2BF3F562}"/>
            </c:ext>
          </c:extLst>
        </c:ser>
        <c:ser>
          <c:idx val="2"/>
          <c:order val="2"/>
          <c:tx>
            <c:strRef>
              <c:f>'Missed Children reported'!$T$1</c:f>
              <c:strCache>
                <c:ptCount val="1"/>
                <c:pt idx="0">
                  <c:v>fmwosv</c:v>
                </c:pt>
              </c:strCache>
            </c:strRef>
          </c:tx>
          <c:spPr>
            <a:solidFill>
              <a:schemeClr val="accent3"/>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reported'!$T$2:$T$19</c:f>
              <c:numCache>
                <c:formatCode>0%</c:formatCode>
                <c:ptCount val="18"/>
                <c:pt idx="0">
                  <c:v>0</c:v>
                </c:pt>
                <c:pt idx="1">
                  <c:v>0</c:v>
                </c:pt>
                <c:pt idx="2">
                  <c:v>9.3385214007782102E-2</c:v>
                </c:pt>
                <c:pt idx="3">
                  <c:v>2.04081632653061E-2</c:v>
                </c:pt>
                <c:pt idx="4">
                  <c:v>0</c:v>
                </c:pt>
                <c:pt idx="5">
                  <c:v>0</c:v>
                </c:pt>
                <c:pt idx="6">
                  <c:v>0.16326530612244899</c:v>
                </c:pt>
                <c:pt idx="7">
                  <c:v>0</c:v>
                </c:pt>
                <c:pt idx="8">
                  <c:v>0.156794425087108</c:v>
                </c:pt>
                <c:pt idx="9">
                  <c:v>3.4722222222222203E-2</c:v>
                </c:pt>
                <c:pt idx="10">
                  <c:v>0.2</c:v>
                </c:pt>
                <c:pt idx="11">
                  <c:v>0</c:v>
                </c:pt>
                <c:pt idx="12">
                  <c:v>8.8461538461538397E-2</c:v>
                </c:pt>
                <c:pt idx="13">
                  <c:v>2.8571428571428598E-2</c:v>
                </c:pt>
                <c:pt idx="14">
                  <c:v>0.116279069767442</c:v>
                </c:pt>
                <c:pt idx="15">
                  <c:v>0.13661202185792401</c:v>
                </c:pt>
                <c:pt idx="16">
                  <c:v>0.124031007751938</c:v>
                </c:pt>
                <c:pt idx="17">
                  <c:v>6.0176991150442498E-2</c:v>
                </c:pt>
              </c:numCache>
            </c:numRef>
          </c:val>
          <c:extLst>
            <c:ext xmlns:c16="http://schemas.microsoft.com/office/drawing/2014/chart" uri="{C3380CC4-5D6E-409C-BE32-E72D297353CC}">
              <c16:uniqueId val="{00000002-F6C0-4581-8765-BCCA2BF3F562}"/>
            </c:ext>
          </c:extLst>
        </c:ser>
        <c:ser>
          <c:idx val="3"/>
          <c:order val="3"/>
          <c:tx>
            <c:strRef>
              <c:f>'Missed Children reported'!$U$1</c:f>
              <c:strCache>
                <c:ptCount val="1"/>
                <c:pt idx="0">
                  <c:v>hsenotvisted</c:v>
                </c:pt>
              </c:strCache>
            </c:strRef>
          </c:tx>
          <c:spPr>
            <a:solidFill>
              <a:schemeClr val="accent2">
                <a:lumMod val="75000"/>
              </a:schemeClr>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reported'!$U$2:$U$19</c:f>
              <c:numCache>
                <c:formatCode>0%</c:formatCode>
                <c:ptCount val="18"/>
                <c:pt idx="0">
                  <c:v>0</c:v>
                </c:pt>
                <c:pt idx="1">
                  <c:v>0.32258064516128998</c:v>
                </c:pt>
                <c:pt idx="2">
                  <c:v>0.155642023346304</c:v>
                </c:pt>
                <c:pt idx="3">
                  <c:v>5.6122448979591802E-2</c:v>
                </c:pt>
                <c:pt idx="4">
                  <c:v>0.125</c:v>
                </c:pt>
                <c:pt idx="5">
                  <c:v>0</c:v>
                </c:pt>
                <c:pt idx="6">
                  <c:v>0.16326530612244899</c:v>
                </c:pt>
                <c:pt idx="7">
                  <c:v>6.6666666666666693E-2</c:v>
                </c:pt>
                <c:pt idx="8">
                  <c:v>9.7560975609756101E-2</c:v>
                </c:pt>
                <c:pt idx="9">
                  <c:v>3.8194444444444399E-2</c:v>
                </c:pt>
                <c:pt idx="10">
                  <c:v>1.6E-2</c:v>
                </c:pt>
                <c:pt idx="11">
                  <c:v>0</c:v>
                </c:pt>
                <c:pt idx="12">
                  <c:v>0.20769230769230801</c:v>
                </c:pt>
                <c:pt idx="13">
                  <c:v>0.107142857142857</c:v>
                </c:pt>
                <c:pt idx="14">
                  <c:v>9.6345514950166106E-2</c:v>
                </c:pt>
                <c:pt idx="15">
                  <c:v>3.2786885245901599E-2</c:v>
                </c:pt>
                <c:pt idx="16">
                  <c:v>0.125581395348837</c:v>
                </c:pt>
                <c:pt idx="17">
                  <c:v>5.3097345132743397E-2</c:v>
                </c:pt>
              </c:numCache>
            </c:numRef>
          </c:val>
          <c:extLst>
            <c:ext xmlns:c16="http://schemas.microsoft.com/office/drawing/2014/chart" uri="{C3380CC4-5D6E-409C-BE32-E72D297353CC}">
              <c16:uniqueId val="{00000003-F6C0-4581-8765-BCCA2BF3F562}"/>
            </c:ext>
          </c:extLst>
        </c:ser>
        <c:ser>
          <c:idx val="4"/>
          <c:order val="4"/>
          <c:tx>
            <c:strRef>
              <c:f>'Missed Children reported'!$V$1</c:f>
              <c:strCache>
                <c:ptCount val="1"/>
                <c:pt idx="0">
                  <c:v>migrant</c:v>
                </c:pt>
              </c:strCache>
            </c:strRef>
          </c:tx>
          <c:spPr>
            <a:solidFill>
              <a:schemeClr val="accent5"/>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reported'!$V$2:$V$19</c:f>
              <c:numCache>
                <c:formatCode>0%</c:formatCode>
                <c:ptCount val="18"/>
                <c:pt idx="0">
                  <c:v>0</c:v>
                </c:pt>
                <c:pt idx="1">
                  <c:v>3.2258064516128997E-2</c:v>
                </c:pt>
                <c:pt idx="2">
                  <c:v>1.5564202334630401E-2</c:v>
                </c:pt>
                <c:pt idx="3">
                  <c:v>5.6122448979591802E-2</c:v>
                </c:pt>
                <c:pt idx="4">
                  <c:v>0</c:v>
                </c:pt>
                <c:pt idx="5">
                  <c:v>4.3478260869565202E-2</c:v>
                </c:pt>
                <c:pt idx="6">
                  <c:v>2.04081632653061E-2</c:v>
                </c:pt>
                <c:pt idx="7">
                  <c:v>0</c:v>
                </c:pt>
                <c:pt idx="8">
                  <c:v>3.4843205574912901E-3</c:v>
                </c:pt>
                <c:pt idx="9">
                  <c:v>5.9027777777777797E-2</c:v>
                </c:pt>
                <c:pt idx="10">
                  <c:v>8.0000000000000002E-3</c:v>
                </c:pt>
                <c:pt idx="11">
                  <c:v>7.0422535211267595E-2</c:v>
                </c:pt>
                <c:pt idx="12">
                  <c:v>3.8461538461538498E-3</c:v>
                </c:pt>
                <c:pt idx="13">
                  <c:v>2.8571428571428598E-2</c:v>
                </c:pt>
                <c:pt idx="14">
                  <c:v>0</c:v>
                </c:pt>
                <c:pt idx="15">
                  <c:v>8.1967213114754103E-3</c:v>
                </c:pt>
                <c:pt idx="16">
                  <c:v>6.2015503875969E-3</c:v>
                </c:pt>
                <c:pt idx="17">
                  <c:v>3.7168141592920402E-2</c:v>
                </c:pt>
              </c:numCache>
            </c:numRef>
          </c:val>
          <c:extLst>
            <c:ext xmlns:c16="http://schemas.microsoft.com/office/drawing/2014/chart" uri="{C3380CC4-5D6E-409C-BE32-E72D297353CC}">
              <c16:uniqueId val="{00000004-F6C0-4581-8765-BCCA2BF3F562}"/>
            </c:ext>
          </c:extLst>
        </c:ser>
        <c:ser>
          <c:idx val="5"/>
          <c:order val="5"/>
          <c:tx>
            <c:strRef>
              <c:f>'Missed Children reported'!$W$1</c:f>
              <c:strCache>
                <c:ptCount val="1"/>
                <c:pt idx="0">
                  <c:v>newborn</c:v>
                </c:pt>
              </c:strCache>
            </c:strRef>
          </c:tx>
          <c:spPr>
            <a:solidFill>
              <a:schemeClr val="accent6"/>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reported'!$W$2:$W$19</c:f>
              <c:numCache>
                <c:formatCode>0%</c:formatCode>
                <c:ptCount val="18"/>
                <c:pt idx="0">
                  <c:v>0</c:v>
                </c:pt>
                <c:pt idx="1">
                  <c:v>0</c:v>
                </c:pt>
                <c:pt idx="2">
                  <c:v>3.8910505836575902E-3</c:v>
                </c:pt>
                <c:pt idx="3">
                  <c:v>1.02040816326531E-2</c:v>
                </c:pt>
                <c:pt idx="4">
                  <c:v>0</c:v>
                </c:pt>
                <c:pt idx="5">
                  <c:v>4.3478260869565202E-2</c:v>
                </c:pt>
                <c:pt idx="6">
                  <c:v>2.04081632653061E-2</c:v>
                </c:pt>
                <c:pt idx="7">
                  <c:v>6.6666666666666693E-2</c:v>
                </c:pt>
                <c:pt idx="8">
                  <c:v>1.39372822299652E-2</c:v>
                </c:pt>
                <c:pt idx="9">
                  <c:v>1.0416666666666701E-2</c:v>
                </c:pt>
                <c:pt idx="10">
                  <c:v>3.2000000000000001E-2</c:v>
                </c:pt>
                <c:pt idx="11">
                  <c:v>2.8169014084507001E-2</c:v>
                </c:pt>
                <c:pt idx="12">
                  <c:v>2.69230769230769E-2</c:v>
                </c:pt>
                <c:pt idx="13">
                  <c:v>1.4285714285714299E-2</c:v>
                </c:pt>
                <c:pt idx="14">
                  <c:v>1.32890365448505E-2</c:v>
                </c:pt>
                <c:pt idx="15">
                  <c:v>1.91256830601093E-2</c:v>
                </c:pt>
                <c:pt idx="16">
                  <c:v>1.6279069767441898E-2</c:v>
                </c:pt>
                <c:pt idx="17">
                  <c:v>1.5929203539823002E-2</c:v>
                </c:pt>
              </c:numCache>
            </c:numRef>
          </c:val>
          <c:extLst>
            <c:ext xmlns:c16="http://schemas.microsoft.com/office/drawing/2014/chart" uri="{C3380CC4-5D6E-409C-BE32-E72D297353CC}">
              <c16:uniqueId val="{00000005-F6C0-4581-8765-BCCA2BF3F562}"/>
            </c:ext>
          </c:extLst>
        </c:ser>
        <c:ser>
          <c:idx val="6"/>
          <c:order val="6"/>
          <c:tx>
            <c:strRef>
              <c:f>'Missed Children reported'!$X$1</c:f>
              <c:strCache>
                <c:ptCount val="1"/>
                <c:pt idx="0">
                  <c:v>other</c:v>
                </c:pt>
              </c:strCache>
            </c:strRef>
          </c:tx>
          <c:spPr>
            <a:solidFill>
              <a:schemeClr val="tx1"/>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reported'!$X$2:$X$19</c:f>
              <c:numCache>
                <c:formatCode>0%</c:formatCode>
                <c:ptCount val="18"/>
                <c:pt idx="0">
                  <c:v>0</c:v>
                </c:pt>
                <c:pt idx="1">
                  <c:v>0</c:v>
                </c:pt>
                <c:pt idx="2">
                  <c:v>0</c:v>
                </c:pt>
                <c:pt idx="3">
                  <c:v>5.1020408163265302E-3</c:v>
                </c:pt>
                <c:pt idx="4">
                  <c:v>0</c:v>
                </c:pt>
                <c:pt idx="5">
                  <c:v>0</c:v>
                </c:pt>
                <c:pt idx="6">
                  <c:v>0</c:v>
                </c:pt>
                <c:pt idx="7">
                  <c:v>0</c:v>
                </c:pt>
                <c:pt idx="8">
                  <c:v>0</c:v>
                </c:pt>
                <c:pt idx="9">
                  <c:v>0</c:v>
                </c:pt>
                <c:pt idx="10">
                  <c:v>0</c:v>
                </c:pt>
                <c:pt idx="11">
                  <c:v>0</c:v>
                </c:pt>
                <c:pt idx="12">
                  <c:v>0</c:v>
                </c:pt>
                <c:pt idx="13">
                  <c:v>0</c:v>
                </c:pt>
                <c:pt idx="14">
                  <c:v>0</c:v>
                </c:pt>
                <c:pt idx="15">
                  <c:v>0</c:v>
                </c:pt>
                <c:pt idx="16">
                  <c:v>0</c:v>
                </c:pt>
                <c:pt idx="17">
                  <c:v>8.8495575221239002E-4</c:v>
                </c:pt>
              </c:numCache>
            </c:numRef>
          </c:val>
          <c:extLst>
            <c:ext xmlns:c16="http://schemas.microsoft.com/office/drawing/2014/chart" uri="{C3380CC4-5D6E-409C-BE32-E72D297353CC}">
              <c16:uniqueId val="{00000006-F6C0-4581-8765-BCCA2BF3F562}"/>
            </c:ext>
          </c:extLst>
        </c:ser>
        <c:ser>
          <c:idx val="7"/>
          <c:order val="7"/>
          <c:tx>
            <c:strRef>
              <c:f>'Missed Children reported'!$Y$1</c:f>
              <c:strCache>
                <c:ptCount val="1"/>
                <c:pt idx="0">
                  <c:v>refused</c:v>
                </c:pt>
              </c:strCache>
            </c:strRef>
          </c:tx>
          <c:spPr>
            <a:solidFill>
              <a:srgbClr val="FFC000"/>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reported'!$Y$2:$Y$19</c:f>
              <c:numCache>
                <c:formatCode>0%</c:formatCode>
                <c:ptCount val="18"/>
                <c:pt idx="0">
                  <c:v>0</c:v>
                </c:pt>
                <c:pt idx="1">
                  <c:v>0</c:v>
                </c:pt>
                <c:pt idx="2">
                  <c:v>2.3346303501945501E-2</c:v>
                </c:pt>
                <c:pt idx="3">
                  <c:v>7.1428571428571397E-2</c:v>
                </c:pt>
                <c:pt idx="4">
                  <c:v>0</c:v>
                </c:pt>
                <c:pt idx="5">
                  <c:v>0</c:v>
                </c:pt>
                <c:pt idx="6">
                  <c:v>0.122448979591837</c:v>
                </c:pt>
                <c:pt idx="7">
                  <c:v>0</c:v>
                </c:pt>
                <c:pt idx="8">
                  <c:v>5.5749128919860599E-2</c:v>
                </c:pt>
                <c:pt idx="9">
                  <c:v>7.6388888888888895E-2</c:v>
                </c:pt>
                <c:pt idx="10">
                  <c:v>1.6E-2</c:v>
                </c:pt>
                <c:pt idx="11">
                  <c:v>1.4084507042253501E-2</c:v>
                </c:pt>
                <c:pt idx="12">
                  <c:v>1.5384615384615399E-2</c:v>
                </c:pt>
                <c:pt idx="13">
                  <c:v>0</c:v>
                </c:pt>
                <c:pt idx="14">
                  <c:v>0.18936877076412001</c:v>
                </c:pt>
                <c:pt idx="15">
                  <c:v>0.25683060109289602</c:v>
                </c:pt>
                <c:pt idx="16">
                  <c:v>7.0542635658914707E-2</c:v>
                </c:pt>
                <c:pt idx="17">
                  <c:v>0.115929203539823</c:v>
                </c:pt>
              </c:numCache>
            </c:numRef>
          </c:val>
          <c:extLst>
            <c:ext xmlns:c16="http://schemas.microsoft.com/office/drawing/2014/chart" uri="{C3380CC4-5D6E-409C-BE32-E72D297353CC}">
              <c16:uniqueId val="{00000007-F6C0-4581-8765-BCCA2BF3F562}"/>
            </c:ext>
          </c:extLst>
        </c:ser>
        <c:ser>
          <c:idx val="8"/>
          <c:order val="8"/>
          <c:tx>
            <c:strRef>
              <c:f>'Missed Children reported'!$Z$1</c:f>
              <c:strCache>
                <c:ptCount val="1"/>
                <c:pt idx="0">
                  <c:v>teammiss</c:v>
                </c:pt>
              </c:strCache>
            </c:strRef>
          </c:tx>
          <c:spPr>
            <a:solidFill>
              <a:schemeClr val="accent6">
                <a:lumMod val="40000"/>
                <a:lumOff val="60000"/>
              </a:schemeClr>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reported'!$Z$2:$Z$19</c:f>
              <c:numCache>
                <c:formatCode>0%</c:formatCode>
                <c:ptCount val="18"/>
                <c:pt idx="0">
                  <c:v>0</c:v>
                </c:pt>
                <c:pt idx="1">
                  <c:v>0</c:v>
                </c:pt>
                <c:pt idx="2">
                  <c:v>4.2801556420233498E-2</c:v>
                </c:pt>
                <c:pt idx="3">
                  <c:v>0.183673469387755</c:v>
                </c:pt>
                <c:pt idx="4">
                  <c:v>0</c:v>
                </c:pt>
                <c:pt idx="5">
                  <c:v>8.6956521739130405E-2</c:v>
                </c:pt>
                <c:pt idx="6">
                  <c:v>2.04081632653061E-2</c:v>
                </c:pt>
                <c:pt idx="7">
                  <c:v>0.133333333333333</c:v>
                </c:pt>
                <c:pt idx="8">
                  <c:v>3.8327526132404199E-2</c:v>
                </c:pt>
                <c:pt idx="9">
                  <c:v>0.20486111111111099</c:v>
                </c:pt>
                <c:pt idx="10">
                  <c:v>4.8000000000000001E-2</c:v>
                </c:pt>
                <c:pt idx="11">
                  <c:v>0.26760563380281699</c:v>
                </c:pt>
                <c:pt idx="12">
                  <c:v>1.5384615384615399E-2</c:v>
                </c:pt>
                <c:pt idx="13">
                  <c:v>0.25</c:v>
                </c:pt>
                <c:pt idx="14">
                  <c:v>9.9667774086378697E-3</c:v>
                </c:pt>
                <c:pt idx="15">
                  <c:v>9.5628415300546499E-2</c:v>
                </c:pt>
                <c:pt idx="16">
                  <c:v>2.7906976744186001E-2</c:v>
                </c:pt>
                <c:pt idx="17">
                  <c:v>0.16637168141592901</c:v>
                </c:pt>
              </c:numCache>
            </c:numRef>
          </c:val>
          <c:extLst>
            <c:ext xmlns:c16="http://schemas.microsoft.com/office/drawing/2014/chart" uri="{C3380CC4-5D6E-409C-BE32-E72D297353CC}">
              <c16:uniqueId val="{00000008-F6C0-4581-8765-BCCA2BF3F562}"/>
            </c:ext>
          </c:extLst>
        </c:ser>
        <c:ser>
          <c:idx val="9"/>
          <c:order val="9"/>
          <c:tx>
            <c:strRef>
              <c:f>'Missed Children reported'!$AA$1</c:f>
              <c:strCache>
                <c:ptCount val="1"/>
                <c:pt idx="0">
                  <c:v>unknown</c:v>
                </c:pt>
              </c:strCache>
            </c:strRef>
          </c:tx>
          <c:spPr>
            <a:solidFill>
              <a:schemeClr val="accent4">
                <a:lumMod val="60000"/>
              </a:schemeClr>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reported'!$AA$2:$AA$19</c:f>
              <c:numCache>
                <c:formatCode>0%</c:formatCode>
                <c:ptCount val="18"/>
                <c:pt idx="0">
                  <c:v>0.66666666666666696</c:v>
                </c:pt>
                <c:pt idx="1">
                  <c:v>0</c:v>
                </c:pt>
                <c:pt idx="2">
                  <c:v>0.12840466926069999</c:v>
                </c:pt>
                <c:pt idx="3">
                  <c:v>0</c:v>
                </c:pt>
                <c:pt idx="4">
                  <c:v>0.25</c:v>
                </c:pt>
                <c:pt idx="5">
                  <c:v>0</c:v>
                </c:pt>
                <c:pt idx="6">
                  <c:v>0.14285714285714299</c:v>
                </c:pt>
                <c:pt idx="7">
                  <c:v>0</c:v>
                </c:pt>
                <c:pt idx="8">
                  <c:v>0.21602787456445999</c:v>
                </c:pt>
                <c:pt idx="9">
                  <c:v>1.0416666666666701E-2</c:v>
                </c:pt>
                <c:pt idx="10">
                  <c:v>9.6000000000000002E-2</c:v>
                </c:pt>
                <c:pt idx="11">
                  <c:v>2.8169014084507001E-2</c:v>
                </c:pt>
                <c:pt idx="12">
                  <c:v>0.18461538461538499</c:v>
                </c:pt>
                <c:pt idx="13">
                  <c:v>1.4285714285714299E-2</c:v>
                </c:pt>
                <c:pt idx="14">
                  <c:v>0.196013289036545</c:v>
                </c:pt>
                <c:pt idx="15">
                  <c:v>8.1967213114754103E-3</c:v>
                </c:pt>
                <c:pt idx="16">
                  <c:v>0.17441860465116299</c:v>
                </c:pt>
                <c:pt idx="17">
                  <c:v>8.8495575221238902E-3</c:v>
                </c:pt>
              </c:numCache>
            </c:numRef>
          </c:val>
          <c:extLst>
            <c:ext xmlns:c16="http://schemas.microsoft.com/office/drawing/2014/chart" uri="{C3380CC4-5D6E-409C-BE32-E72D297353CC}">
              <c16:uniqueId val="{00000009-F6C0-4581-8765-BCCA2BF3F562}"/>
            </c:ext>
          </c:extLst>
        </c:ser>
        <c:ser>
          <c:idx val="10"/>
          <c:order val="10"/>
          <c:tx>
            <c:strRef>
              <c:f>'Missed Children reported'!$AB$1</c:f>
              <c:strCache>
                <c:ptCount val="1"/>
                <c:pt idx="0">
                  <c:v>vnfm</c:v>
                </c:pt>
              </c:strCache>
            </c:strRef>
          </c:tx>
          <c:spPr>
            <a:solidFill>
              <a:schemeClr val="accent5">
                <a:lumMod val="60000"/>
                <a:lumOff val="40000"/>
              </a:schemeClr>
            </a:solidFill>
            <a:ln>
              <a:noFill/>
            </a:ln>
            <a:effectLst/>
          </c:spPr>
          <c:invertIfNegative val="0"/>
          <c:cat>
            <c:multiLvlStrRef>
              <c:f>'Missed Children reported'!$P$2:$Q$19</c:f>
              <c:multiLvlStrCache>
                <c:ptCount val="18"/>
                <c:lvl>
                  <c:pt idx="0">
                    <c:v>3rd Party</c:v>
                  </c:pt>
                  <c:pt idx="1">
                    <c:v>Internal</c:v>
                  </c:pt>
                  <c:pt idx="2">
                    <c:v>3rd Party</c:v>
                  </c:pt>
                  <c:pt idx="3">
                    <c:v>Internal</c:v>
                  </c:pt>
                  <c:pt idx="4">
                    <c:v>3rd Party</c:v>
                  </c:pt>
                  <c:pt idx="5">
                    <c:v>Internal</c:v>
                  </c:pt>
                  <c:pt idx="6">
                    <c:v>3rd Party</c:v>
                  </c:pt>
                  <c:pt idx="7">
                    <c:v>Internal</c:v>
                  </c:pt>
                  <c:pt idx="8">
                    <c:v>3rd Party</c:v>
                  </c:pt>
                  <c:pt idx="9">
                    <c:v>Internal</c:v>
                  </c:pt>
                  <c:pt idx="10">
                    <c:v>3rd Party</c:v>
                  </c:pt>
                  <c:pt idx="11">
                    <c:v>Internal</c:v>
                  </c:pt>
                  <c:pt idx="12">
                    <c:v>3rd Party</c:v>
                  </c:pt>
                  <c:pt idx="13">
                    <c:v>Internal</c:v>
                  </c:pt>
                  <c:pt idx="14">
                    <c:v>3rd Party</c:v>
                  </c:pt>
                  <c:pt idx="15">
                    <c:v>Internal</c:v>
                  </c:pt>
                  <c:pt idx="16">
                    <c:v>3rd Party</c:v>
                  </c:pt>
                  <c:pt idx="17">
                    <c:v>Internal</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'Missed Children reported'!$AB$2:$AB$19</c:f>
              <c:numCache>
                <c:formatCode>0%</c:formatCode>
                <c:ptCount val="18"/>
                <c:pt idx="0">
                  <c:v>0</c:v>
                </c:pt>
                <c:pt idx="1">
                  <c:v>0.58064516129032295</c:v>
                </c:pt>
                <c:pt idx="2">
                  <c:v>0.147859922178988</c:v>
                </c:pt>
                <c:pt idx="3">
                  <c:v>0.30612244897959201</c:v>
                </c:pt>
                <c:pt idx="4">
                  <c:v>0.625</c:v>
                </c:pt>
                <c:pt idx="5">
                  <c:v>0.78260869565217395</c:v>
                </c:pt>
                <c:pt idx="6">
                  <c:v>0.14285714285714299</c:v>
                </c:pt>
                <c:pt idx="7">
                  <c:v>0.33333333333333298</c:v>
                </c:pt>
                <c:pt idx="8">
                  <c:v>0.174216027874564</c:v>
                </c:pt>
                <c:pt idx="9">
                  <c:v>0.30902777777777801</c:v>
                </c:pt>
                <c:pt idx="10">
                  <c:v>0.216</c:v>
                </c:pt>
                <c:pt idx="11">
                  <c:v>0.19718309859154901</c:v>
                </c:pt>
                <c:pt idx="12">
                  <c:v>0.253846153846154</c:v>
                </c:pt>
                <c:pt idx="13">
                  <c:v>0.27142857142857102</c:v>
                </c:pt>
                <c:pt idx="14">
                  <c:v>0.13289036544850499</c:v>
                </c:pt>
                <c:pt idx="15">
                  <c:v>0.30327868852459</c:v>
                </c:pt>
                <c:pt idx="16">
                  <c:v>0.18062015503876</c:v>
                </c:pt>
                <c:pt idx="17">
                  <c:v>0.31238938053097298</c:v>
                </c:pt>
              </c:numCache>
            </c:numRef>
          </c:val>
          <c:extLst>
            <c:ext xmlns:c16="http://schemas.microsoft.com/office/drawing/2014/chart" uri="{C3380CC4-5D6E-409C-BE32-E72D297353CC}">
              <c16:uniqueId val="{0000000A-F6C0-4581-8765-BCCA2BF3F562}"/>
            </c:ext>
          </c:extLst>
        </c:ser>
        <c:dLbls>
          <c:showLegendKey val="0"/>
          <c:showVal val="0"/>
          <c:showCatName val="0"/>
          <c:showSerName val="0"/>
          <c:showPercent val="0"/>
          <c:showBubbleSize val="0"/>
        </c:dLbls>
        <c:gapWidth val="30"/>
        <c:overlap val="100"/>
        <c:axId val="96984448"/>
        <c:axId val="97193984"/>
      </c:barChart>
      <c:catAx>
        <c:axId val="969844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7193984"/>
        <c:crosses val="autoZero"/>
        <c:auto val="1"/>
        <c:lblAlgn val="ctr"/>
        <c:lblOffset val="100"/>
        <c:noMultiLvlLbl val="0"/>
      </c:catAx>
      <c:valAx>
        <c:axId val="97193984"/>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96984448"/>
        <c:crosses val="autoZero"/>
        <c:crossBetween val="between"/>
      </c:valAx>
      <c:spPr>
        <a:noFill/>
        <a:ln>
          <a:noFill/>
        </a:ln>
        <a:effectLst/>
      </c:spPr>
    </c:plotArea>
    <c:legend>
      <c:legendPos val="r"/>
      <c:layout>
        <c:manualLayout>
          <c:xMode val="edge"/>
          <c:yMode val="edge"/>
          <c:x val="0.86891832345184905"/>
          <c:y val="6.1693376563223698E-2"/>
          <c:w val="0.131081699532449"/>
          <c:h val="0.9004952910297979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144010767160158E-2"/>
          <c:y val="5.128205128205128E-2"/>
          <c:w val="0.94885598923283987"/>
          <c:h val="0.84615384615384615"/>
        </c:manualLayout>
      </c:layout>
      <c:barChart>
        <c:barDir val="col"/>
        <c:grouping val="clustered"/>
        <c:varyColors val="1"/>
        <c:ser>
          <c:idx val="1"/>
          <c:order val="0"/>
          <c:tx>
            <c:strRef>
              <c:f>Sheet1!$A$2</c:f>
              <c:strCache>
                <c:ptCount val="1"/>
                <c:pt idx="0">
                  <c:v>AFP</c:v>
                </c:pt>
              </c:strCache>
            </c:strRef>
          </c:tx>
          <c:spPr>
            <a:solidFill>
              <a:srgbClr val="99CC00"/>
            </a:solidFill>
            <a:ln w="15590">
              <a:solidFill>
                <a:schemeClr val="tx1"/>
              </a:solidFill>
              <a:prstDash val="solid"/>
            </a:ln>
          </c:spPr>
          <c:invertIfNegative val="1"/>
          <c:cat>
            <c:strRef>
              <c:f>Sheet1!$B$1:$BD$1</c:f>
              <c:strCache>
                <c:ptCount val="55"/>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strCache>
            </c:strRef>
          </c:cat>
          <c:val>
            <c:numRef>
              <c:f>Sheet1!$B$2:$BD$2</c:f>
              <c:numCache>
                <c:formatCode>General</c:formatCode>
                <c:ptCount val="55"/>
                <c:pt idx="0">
                  <c:v>385</c:v>
                </c:pt>
                <c:pt idx="1">
                  <c:v>365</c:v>
                </c:pt>
                <c:pt idx="2">
                  <c:v>461</c:v>
                </c:pt>
                <c:pt idx="3">
                  <c:v>465</c:v>
                </c:pt>
                <c:pt idx="4">
                  <c:v>538</c:v>
                </c:pt>
                <c:pt idx="5">
                  <c:v>467</c:v>
                </c:pt>
                <c:pt idx="6">
                  <c:v>461</c:v>
                </c:pt>
                <c:pt idx="7">
                  <c:v>593</c:v>
                </c:pt>
                <c:pt idx="8">
                  <c:v>565</c:v>
                </c:pt>
                <c:pt idx="9">
                  <c:v>517</c:v>
                </c:pt>
                <c:pt idx="10">
                  <c:v>520</c:v>
                </c:pt>
                <c:pt idx="11">
                  <c:v>477</c:v>
                </c:pt>
                <c:pt idx="12">
                  <c:v>559</c:v>
                </c:pt>
                <c:pt idx="13">
                  <c:v>463</c:v>
                </c:pt>
                <c:pt idx="14">
                  <c:v>478</c:v>
                </c:pt>
                <c:pt idx="15">
                  <c:v>501</c:v>
                </c:pt>
                <c:pt idx="16">
                  <c:v>647</c:v>
                </c:pt>
                <c:pt idx="17">
                  <c:v>621</c:v>
                </c:pt>
                <c:pt idx="18">
                  <c:v>693</c:v>
                </c:pt>
                <c:pt idx="19">
                  <c:v>839</c:v>
                </c:pt>
                <c:pt idx="20">
                  <c:v>720</c:v>
                </c:pt>
                <c:pt idx="21">
                  <c:v>739</c:v>
                </c:pt>
                <c:pt idx="22">
                  <c:v>771</c:v>
                </c:pt>
                <c:pt idx="23">
                  <c:v>816</c:v>
                </c:pt>
                <c:pt idx="24">
                  <c:v>774</c:v>
                </c:pt>
                <c:pt idx="25">
                  <c:v>789</c:v>
                </c:pt>
                <c:pt idx="26">
                  <c:v>847</c:v>
                </c:pt>
                <c:pt idx="27">
                  <c:v>839</c:v>
                </c:pt>
                <c:pt idx="28">
                  <c:v>935</c:v>
                </c:pt>
                <c:pt idx="29">
                  <c:v>709</c:v>
                </c:pt>
                <c:pt idx="30">
                  <c:v>930</c:v>
                </c:pt>
                <c:pt idx="31">
                  <c:v>887</c:v>
                </c:pt>
                <c:pt idx="32">
                  <c:v>879</c:v>
                </c:pt>
                <c:pt idx="33">
                  <c:v>921</c:v>
                </c:pt>
                <c:pt idx="34">
                  <c:v>847</c:v>
                </c:pt>
                <c:pt idx="35">
                  <c:v>962</c:v>
                </c:pt>
                <c:pt idx="36">
                  <c:v>1051</c:v>
                </c:pt>
                <c:pt idx="37">
                  <c:v>920</c:v>
                </c:pt>
                <c:pt idx="38">
                  <c:v>1000</c:v>
                </c:pt>
                <c:pt idx="39">
                  <c:v>1024</c:v>
                </c:pt>
                <c:pt idx="40">
                  <c:v>1026</c:v>
                </c:pt>
                <c:pt idx="41">
                  <c:v>813</c:v>
                </c:pt>
                <c:pt idx="42">
                  <c:v>951</c:v>
                </c:pt>
                <c:pt idx="43">
                  <c:v>1022</c:v>
                </c:pt>
                <c:pt idx="44">
                  <c:v>1054</c:v>
                </c:pt>
                <c:pt idx="45">
                  <c:v>1064</c:v>
                </c:pt>
                <c:pt idx="46">
                  <c:v>1160</c:v>
                </c:pt>
                <c:pt idx="47">
                  <c:v>1190</c:v>
                </c:pt>
                <c:pt idx="48">
                  <c:v>1305</c:v>
                </c:pt>
                <c:pt idx="49">
                  <c:v>1096</c:v>
                </c:pt>
                <c:pt idx="50">
                  <c:v>1160</c:v>
                </c:pt>
                <c:pt idx="51">
                  <c:v>1082</c:v>
                </c:pt>
                <c:pt idx="52">
                  <c:v>1085</c:v>
                </c:pt>
                <c:pt idx="53">
                  <c:v>1071</c:v>
                </c:pt>
                <c:pt idx="54">
                  <c:v>79</c:v>
                </c:pt>
              </c:numCache>
            </c:numRef>
          </c:val>
          <c:extLst>
            <c:ext xmlns:c14="http://schemas.microsoft.com/office/drawing/2007/8/2/chart" uri="{6F2FDCE9-48DA-4B69-8628-5D25D57E5C99}">
              <c14:invertSolidFillFmt>
                <c14:spPr xmlns:c14="http://schemas.microsoft.com/office/drawing/2007/8/2/chart">
                  <a:solidFill>
                    <a:srgbClr val="FFFFFF"/>
                  </a:solidFill>
                  <a:ln w="15590">
                    <a:solidFill>
                      <a:schemeClr val="tx1"/>
                    </a:solidFill>
                    <a:prstDash val="solid"/>
                  </a:ln>
                </c14:spPr>
              </c14:invertSolidFillFmt>
            </c:ext>
            <c:ext xmlns:c16="http://schemas.microsoft.com/office/drawing/2014/chart" uri="{C3380CC4-5D6E-409C-BE32-E72D297353CC}">
              <c16:uniqueId val="{00000000-D879-43FD-A16E-64A33442B88B}"/>
            </c:ext>
          </c:extLst>
        </c:ser>
        <c:dLbls>
          <c:showLegendKey val="0"/>
          <c:showVal val="0"/>
          <c:showCatName val="0"/>
          <c:showSerName val="0"/>
          <c:showPercent val="0"/>
          <c:showBubbleSize val="0"/>
        </c:dLbls>
        <c:gapWidth val="0"/>
        <c:axId val="94904704"/>
        <c:axId val="94906240"/>
      </c:barChart>
      <c:catAx>
        <c:axId val="94904704"/>
        <c:scaling>
          <c:orientation val="minMax"/>
        </c:scaling>
        <c:delete val="0"/>
        <c:axPos val="b"/>
        <c:numFmt formatCode="General" sourceLinked="1"/>
        <c:majorTickMark val="out"/>
        <c:minorTickMark val="cross"/>
        <c:tickLblPos val="nextTo"/>
        <c:spPr>
          <a:ln w="3897">
            <a:solidFill>
              <a:schemeClr val="tx1"/>
            </a:solidFill>
            <a:prstDash val="solid"/>
          </a:ln>
        </c:spPr>
        <c:txPr>
          <a:bodyPr rot="-5400000" vert="horz"/>
          <a:lstStyle/>
          <a:p>
            <a:pPr>
              <a:defRPr sz="1200" b="0" i="0" u="none" strike="noStrike" baseline="0">
                <a:solidFill>
                  <a:schemeClr val="tx1"/>
                </a:solidFill>
                <a:latin typeface="Times New Roman"/>
                <a:ea typeface="Times New Roman"/>
                <a:cs typeface="Times New Roman"/>
              </a:defRPr>
            </a:pPr>
            <a:endParaRPr lang="en-US"/>
          </a:p>
        </c:txPr>
        <c:crossAx val="94906240"/>
        <c:crosses val="autoZero"/>
        <c:auto val="1"/>
        <c:lblAlgn val="ctr"/>
        <c:lblOffset val="100"/>
        <c:tickLblSkip val="2"/>
        <c:tickMarkSkip val="1"/>
        <c:noMultiLvlLbl val="1"/>
      </c:catAx>
      <c:valAx>
        <c:axId val="94906240"/>
        <c:scaling>
          <c:orientation val="minMax"/>
          <c:min val="0"/>
        </c:scaling>
        <c:delete val="0"/>
        <c:axPos val="l"/>
        <c:majorGridlines>
          <c:spPr>
            <a:ln w="3897">
              <a:solidFill>
                <a:schemeClr val="tx1"/>
              </a:solidFill>
              <a:prstDash val="solid"/>
            </a:ln>
          </c:spPr>
        </c:majorGridlines>
        <c:numFmt formatCode="General" sourceLinked="1"/>
        <c:majorTickMark val="out"/>
        <c:minorTickMark val="cross"/>
        <c:tickLblPos val="nextTo"/>
        <c:spPr>
          <a:ln w="3897">
            <a:solidFill>
              <a:schemeClr val="tx1"/>
            </a:solidFill>
            <a:prstDash val="solid"/>
          </a:ln>
        </c:spPr>
        <c:txPr>
          <a:bodyPr rot="0" vert="horz"/>
          <a:lstStyle/>
          <a:p>
            <a:pPr>
              <a:defRPr sz="1050" b="1" i="0" u="none" strike="noStrike" baseline="0">
                <a:solidFill>
                  <a:schemeClr val="tx1"/>
                </a:solidFill>
                <a:latin typeface="Times New Roman"/>
                <a:ea typeface="Times New Roman"/>
                <a:cs typeface="Times New Roman"/>
              </a:defRPr>
            </a:pPr>
            <a:endParaRPr lang="en-US"/>
          </a:p>
        </c:txPr>
        <c:crossAx val="94904704"/>
        <c:crosses val="autoZero"/>
        <c:crossBetween val="between"/>
        <c:majorUnit val="50"/>
      </c:valAx>
      <c:spPr>
        <a:noFill/>
        <a:ln w="15590">
          <a:solidFill>
            <a:schemeClr val="tx1"/>
          </a:solidFill>
          <a:prstDash val="solid"/>
        </a:ln>
      </c:spPr>
    </c:plotArea>
    <c:plotVisOnly val="1"/>
    <c:dispBlanksAs val="gap"/>
    <c:showDLblsOverMax val="1"/>
  </c:chart>
  <c:spPr>
    <a:noFill/>
    <a:ln>
      <a:noFill/>
    </a:ln>
  </c:spPr>
  <c:txPr>
    <a:bodyPr/>
    <a:lstStyle/>
    <a:p>
      <a:pPr>
        <a:defRPr sz="2025" b="1" i="0" u="none" strike="noStrike" baseline="0">
          <a:solidFill>
            <a:schemeClr val="tx1"/>
          </a:solidFill>
          <a:latin typeface="Times New Roman"/>
          <a:ea typeface="Times New Roman"/>
          <a:cs typeface="Times New Roman"/>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percentStacked"/>
        <c:varyColors val="0"/>
        <c:ser>
          <c:idx val="0"/>
          <c:order val="0"/>
          <c:tx>
            <c:strRef>
              <c:f>Sheet1!$D$3</c:f>
              <c:strCache>
                <c:ptCount val="1"/>
                <c:pt idx="0">
                  <c:v>Positive</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Sheet1!$B$4:$C$58</c:f>
              <c:multiLvlStrCache>
                <c:ptCount val="55"/>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lvl>
                <c:lvl>
                  <c:pt idx="0">
                    <c:v>2015</c:v>
                  </c:pt>
                  <c:pt idx="12">
                    <c:v>2016</c:v>
                  </c:pt>
                  <c:pt idx="24">
                    <c:v>2017</c:v>
                  </c:pt>
                  <c:pt idx="36">
                    <c:v>2018</c:v>
                  </c:pt>
                  <c:pt idx="48">
                    <c:v>2019</c:v>
                  </c:pt>
                </c:lvl>
              </c:multiLvlStrCache>
            </c:multiLvlStrRef>
          </c:cat>
          <c:val>
            <c:numRef>
              <c:f>Sheet1!$D$4:$D$58</c:f>
              <c:numCache>
                <c:formatCode>General</c:formatCode>
                <c:ptCount val="55"/>
                <c:pt idx="0">
                  <c:v>15</c:v>
                </c:pt>
                <c:pt idx="1">
                  <c:v>8</c:v>
                </c:pt>
                <c:pt idx="2">
                  <c:v>7</c:v>
                </c:pt>
                <c:pt idx="3">
                  <c:v>3</c:v>
                </c:pt>
                <c:pt idx="4">
                  <c:v>6</c:v>
                </c:pt>
                <c:pt idx="5">
                  <c:v>3</c:v>
                </c:pt>
                <c:pt idx="6">
                  <c:v>4</c:v>
                </c:pt>
                <c:pt idx="7">
                  <c:v>11</c:v>
                </c:pt>
                <c:pt idx="8">
                  <c:v>7</c:v>
                </c:pt>
                <c:pt idx="9">
                  <c:v>8</c:v>
                </c:pt>
                <c:pt idx="10">
                  <c:v>6</c:v>
                </c:pt>
                <c:pt idx="11">
                  <c:v>6</c:v>
                </c:pt>
                <c:pt idx="12">
                  <c:v>6</c:v>
                </c:pt>
                <c:pt idx="13">
                  <c:v>7</c:v>
                </c:pt>
                <c:pt idx="14">
                  <c:v>5</c:v>
                </c:pt>
                <c:pt idx="15">
                  <c:v>2</c:v>
                </c:pt>
                <c:pt idx="16">
                  <c:v>1</c:v>
                </c:pt>
                <c:pt idx="18">
                  <c:v>5</c:v>
                </c:pt>
                <c:pt idx="19">
                  <c:v>8</c:v>
                </c:pt>
                <c:pt idx="20">
                  <c:v>6</c:v>
                </c:pt>
                <c:pt idx="21">
                  <c:v>6</c:v>
                </c:pt>
                <c:pt idx="22">
                  <c:v>10</c:v>
                </c:pt>
                <c:pt idx="23">
                  <c:v>6</c:v>
                </c:pt>
                <c:pt idx="24">
                  <c:v>10</c:v>
                </c:pt>
                <c:pt idx="25">
                  <c:v>9</c:v>
                </c:pt>
                <c:pt idx="26">
                  <c:v>8</c:v>
                </c:pt>
                <c:pt idx="27">
                  <c:v>12</c:v>
                </c:pt>
                <c:pt idx="28">
                  <c:v>7</c:v>
                </c:pt>
                <c:pt idx="29">
                  <c:v>3</c:v>
                </c:pt>
                <c:pt idx="30">
                  <c:v>10</c:v>
                </c:pt>
                <c:pt idx="31">
                  <c:v>9</c:v>
                </c:pt>
                <c:pt idx="32">
                  <c:v>10</c:v>
                </c:pt>
                <c:pt idx="33">
                  <c:v>12</c:v>
                </c:pt>
                <c:pt idx="34">
                  <c:v>7</c:v>
                </c:pt>
                <c:pt idx="35">
                  <c:v>9</c:v>
                </c:pt>
                <c:pt idx="36">
                  <c:v>7</c:v>
                </c:pt>
                <c:pt idx="37">
                  <c:v>7</c:v>
                </c:pt>
                <c:pt idx="38">
                  <c:v>8</c:v>
                </c:pt>
                <c:pt idx="39">
                  <c:v>6</c:v>
                </c:pt>
                <c:pt idx="40">
                  <c:v>8</c:v>
                </c:pt>
                <c:pt idx="41">
                  <c:v>7</c:v>
                </c:pt>
                <c:pt idx="42">
                  <c:v>10</c:v>
                </c:pt>
                <c:pt idx="43">
                  <c:v>13</c:v>
                </c:pt>
                <c:pt idx="44">
                  <c:v>22</c:v>
                </c:pt>
                <c:pt idx="45">
                  <c:v>16</c:v>
                </c:pt>
                <c:pt idx="46">
                  <c:v>17</c:v>
                </c:pt>
                <c:pt idx="47">
                  <c:v>18</c:v>
                </c:pt>
                <c:pt idx="48">
                  <c:v>27</c:v>
                </c:pt>
                <c:pt idx="49">
                  <c:v>27</c:v>
                </c:pt>
                <c:pt idx="50">
                  <c:v>28</c:v>
                </c:pt>
                <c:pt idx="51">
                  <c:v>31</c:v>
                </c:pt>
                <c:pt idx="52">
                  <c:v>31</c:v>
                </c:pt>
                <c:pt idx="53">
                  <c:v>21</c:v>
                </c:pt>
              </c:numCache>
            </c:numRef>
          </c:val>
          <c:extLst>
            <c:ext xmlns:c16="http://schemas.microsoft.com/office/drawing/2014/chart" uri="{C3380CC4-5D6E-409C-BE32-E72D297353CC}">
              <c16:uniqueId val="{00000000-2A56-4916-B428-715CE9808993}"/>
            </c:ext>
          </c:extLst>
        </c:ser>
        <c:ser>
          <c:idx val="1"/>
          <c:order val="1"/>
          <c:tx>
            <c:strRef>
              <c:f>Sheet1!$E$3</c:f>
              <c:strCache>
                <c:ptCount val="1"/>
                <c:pt idx="0">
                  <c:v>Negative</c:v>
                </c:pt>
              </c:strCache>
            </c:strRef>
          </c:tx>
          <c:spPr>
            <a:solidFill>
              <a:srgbClr val="92D05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Sheet1!$B$4:$C$58</c:f>
              <c:multiLvlStrCache>
                <c:ptCount val="55"/>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lvl>
                <c:lvl>
                  <c:pt idx="0">
                    <c:v>2015</c:v>
                  </c:pt>
                  <c:pt idx="12">
                    <c:v>2016</c:v>
                  </c:pt>
                  <c:pt idx="24">
                    <c:v>2017</c:v>
                  </c:pt>
                  <c:pt idx="36">
                    <c:v>2018</c:v>
                  </c:pt>
                  <c:pt idx="48">
                    <c:v>2019</c:v>
                  </c:pt>
                </c:lvl>
              </c:multiLvlStrCache>
            </c:multiLvlStrRef>
          </c:cat>
          <c:val>
            <c:numRef>
              <c:f>Sheet1!$E$4:$E$58</c:f>
              <c:numCache>
                <c:formatCode>General</c:formatCode>
                <c:ptCount val="55"/>
                <c:pt idx="0">
                  <c:v>22</c:v>
                </c:pt>
                <c:pt idx="1">
                  <c:v>28</c:v>
                </c:pt>
                <c:pt idx="2">
                  <c:v>29</c:v>
                </c:pt>
                <c:pt idx="3">
                  <c:v>34</c:v>
                </c:pt>
                <c:pt idx="4">
                  <c:v>31</c:v>
                </c:pt>
                <c:pt idx="5">
                  <c:v>35</c:v>
                </c:pt>
                <c:pt idx="6">
                  <c:v>29</c:v>
                </c:pt>
                <c:pt idx="7">
                  <c:v>28</c:v>
                </c:pt>
                <c:pt idx="8">
                  <c:v>28</c:v>
                </c:pt>
                <c:pt idx="9">
                  <c:v>29</c:v>
                </c:pt>
                <c:pt idx="10">
                  <c:v>31</c:v>
                </c:pt>
                <c:pt idx="11">
                  <c:v>31</c:v>
                </c:pt>
                <c:pt idx="12">
                  <c:v>31</c:v>
                </c:pt>
                <c:pt idx="13">
                  <c:v>36</c:v>
                </c:pt>
                <c:pt idx="14">
                  <c:v>39</c:v>
                </c:pt>
                <c:pt idx="15">
                  <c:v>41</c:v>
                </c:pt>
                <c:pt idx="16">
                  <c:v>39</c:v>
                </c:pt>
                <c:pt idx="17">
                  <c:v>40</c:v>
                </c:pt>
                <c:pt idx="18">
                  <c:v>38</c:v>
                </c:pt>
                <c:pt idx="19">
                  <c:v>42</c:v>
                </c:pt>
                <c:pt idx="20">
                  <c:v>46</c:v>
                </c:pt>
                <c:pt idx="21">
                  <c:v>47</c:v>
                </c:pt>
                <c:pt idx="22">
                  <c:v>36</c:v>
                </c:pt>
                <c:pt idx="23">
                  <c:v>46</c:v>
                </c:pt>
                <c:pt idx="24">
                  <c:v>42</c:v>
                </c:pt>
                <c:pt idx="25">
                  <c:v>43</c:v>
                </c:pt>
                <c:pt idx="26">
                  <c:v>45</c:v>
                </c:pt>
                <c:pt idx="27">
                  <c:v>45</c:v>
                </c:pt>
                <c:pt idx="28">
                  <c:v>49</c:v>
                </c:pt>
                <c:pt idx="29">
                  <c:v>52</c:v>
                </c:pt>
                <c:pt idx="30">
                  <c:v>44</c:v>
                </c:pt>
                <c:pt idx="31">
                  <c:v>47</c:v>
                </c:pt>
                <c:pt idx="32">
                  <c:v>45</c:v>
                </c:pt>
                <c:pt idx="33">
                  <c:v>43</c:v>
                </c:pt>
                <c:pt idx="34">
                  <c:v>51</c:v>
                </c:pt>
                <c:pt idx="35">
                  <c:v>47</c:v>
                </c:pt>
                <c:pt idx="36">
                  <c:v>48</c:v>
                </c:pt>
                <c:pt idx="37">
                  <c:v>52</c:v>
                </c:pt>
                <c:pt idx="38">
                  <c:v>48</c:v>
                </c:pt>
                <c:pt idx="39">
                  <c:v>49</c:v>
                </c:pt>
                <c:pt idx="40">
                  <c:v>50</c:v>
                </c:pt>
                <c:pt idx="41">
                  <c:v>48</c:v>
                </c:pt>
                <c:pt idx="42">
                  <c:v>47</c:v>
                </c:pt>
                <c:pt idx="43">
                  <c:v>46</c:v>
                </c:pt>
                <c:pt idx="44">
                  <c:v>36</c:v>
                </c:pt>
                <c:pt idx="45">
                  <c:v>42</c:v>
                </c:pt>
                <c:pt idx="46">
                  <c:v>42</c:v>
                </c:pt>
                <c:pt idx="47">
                  <c:v>42</c:v>
                </c:pt>
                <c:pt idx="48">
                  <c:v>36</c:v>
                </c:pt>
                <c:pt idx="49">
                  <c:v>32</c:v>
                </c:pt>
                <c:pt idx="50">
                  <c:v>36</c:v>
                </c:pt>
                <c:pt idx="51">
                  <c:v>31</c:v>
                </c:pt>
                <c:pt idx="52">
                  <c:v>40</c:v>
                </c:pt>
                <c:pt idx="53">
                  <c:v>37</c:v>
                </c:pt>
              </c:numCache>
            </c:numRef>
          </c:val>
          <c:extLst>
            <c:ext xmlns:c16="http://schemas.microsoft.com/office/drawing/2014/chart" uri="{C3380CC4-5D6E-409C-BE32-E72D297353CC}">
              <c16:uniqueId val="{00000001-2A56-4916-B428-715CE9808993}"/>
            </c:ext>
          </c:extLst>
        </c:ser>
        <c:ser>
          <c:idx val="2"/>
          <c:order val="2"/>
          <c:tx>
            <c:strRef>
              <c:f>Sheet1!$F$3</c:f>
              <c:strCache>
                <c:ptCount val="1"/>
                <c:pt idx="0">
                  <c:v>Under Process</c:v>
                </c:pt>
              </c:strCache>
            </c:strRef>
          </c:tx>
          <c:spPr>
            <a:solidFill>
              <a:sysClr val="window" lastClr="FFFFFF">
                <a:lumMod val="75000"/>
              </a:sysClr>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Sheet1!$B$4:$C$58</c:f>
              <c:multiLvlStrCache>
                <c:ptCount val="55"/>
                <c:lvl>
                  <c:pt idx="0">
                    <c:v>Jan</c:v>
                  </c:pt>
                  <c:pt idx="1">
                    <c:v>Feb</c:v>
                  </c:pt>
                  <c:pt idx="2">
                    <c:v>Mar</c:v>
                  </c:pt>
                  <c:pt idx="3">
                    <c:v>Apr</c:v>
                  </c:pt>
                  <c:pt idx="4">
                    <c:v>May</c:v>
                  </c:pt>
                  <c:pt idx="5">
                    <c:v>Jun</c:v>
                  </c:pt>
                  <c:pt idx="6">
                    <c:v>Jul</c:v>
                  </c:pt>
                  <c:pt idx="7">
                    <c:v>Aug</c:v>
                  </c:pt>
                  <c:pt idx="8">
                    <c:v>Sep</c:v>
                  </c:pt>
                  <c:pt idx="9">
                    <c:v>Oct</c:v>
                  </c:pt>
                  <c:pt idx="10">
                    <c:v>Nov</c:v>
                  </c:pt>
                  <c:pt idx="11">
                    <c:v>Dec</c:v>
                  </c:pt>
                  <c:pt idx="12">
                    <c:v>Jan</c:v>
                  </c:pt>
                  <c:pt idx="13">
                    <c:v>Feb</c:v>
                  </c:pt>
                  <c:pt idx="14">
                    <c:v>Mar</c:v>
                  </c:pt>
                  <c:pt idx="15">
                    <c:v>Apr</c:v>
                  </c:pt>
                  <c:pt idx="16">
                    <c:v>May</c:v>
                  </c:pt>
                  <c:pt idx="17">
                    <c:v>Jun</c:v>
                  </c:pt>
                  <c:pt idx="18">
                    <c:v>Jul</c:v>
                  </c:pt>
                  <c:pt idx="19">
                    <c:v>Aug</c:v>
                  </c:pt>
                  <c:pt idx="20">
                    <c:v>Sep</c:v>
                  </c:pt>
                  <c:pt idx="21">
                    <c:v>Oct</c:v>
                  </c:pt>
                  <c:pt idx="22">
                    <c:v>Nov</c:v>
                  </c:pt>
                  <c:pt idx="23">
                    <c:v>Dec</c:v>
                  </c:pt>
                  <c:pt idx="24">
                    <c:v>Jan</c:v>
                  </c:pt>
                  <c:pt idx="25">
                    <c:v>Feb</c:v>
                  </c:pt>
                  <c:pt idx="26">
                    <c:v>Mar</c:v>
                  </c:pt>
                  <c:pt idx="27">
                    <c:v>Apr</c:v>
                  </c:pt>
                  <c:pt idx="28">
                    <c:v>May</c:v>
                  </c:pt>
                  <c:pt idx="29">
                    <c:v>Jun</c:v>
                  </c:pt>
                  <c:pt idx="30">
                    <c:v>Jul</c:v>
                  </c:pt>
                  <c:pt idx="31">
                    <c:v>Aug</c:v>
                  </c:pt>
                  <c:pt idx="32">
                    <c:v>Sep</c:v>
                  </c:pt>
                  <c:pt idx="33">
                    <c:v>Oct</c:v>
                  </c:pt>
                  <c:pt idx="34">
                    <c:v>Nov</c:v>
                  </c:pt>
                  <c:pt idx="35">
                    <c:v>Dec</c:v>
                  </c:pt>
                  <c:pt idx="36">
                    <c:v>Jan</c:v>
                  </c:pt>
                  <c:pt idx="37">
                    <c:v>Feb</c:v>
                  </c:pt>
                  <c:pt idx="38">
                    <c:v>Mar</c:v>
                  </c:pt>
                  <c:pt idx="39">
                    <c:v>Apr</c:v>
                  </c:pt>
                  <c:pt idx="40">
                    <c:v>May</c:v>
                  </c:pt>
                  <c:pt idx="41">
                    <c:v>Jun</c:v>
                  </c:pt>
                  <c:pt idx="42">
                    <c:v>Jul</c:v>
                  </c:pt>
                  <c:pt idx="43">
                    <c:v>Aug</c:v>
                  </c:pt>
                  <c:pt idx="44">
                    <c:v>Sep</c:v>
                  </c:pt>
                  <c:pt idx="45">
                    <c:v>Oct</c:v>
                  </c:pt>
                  <c:pt idx="46">
                    <c:v>Nov</c:v>
                  </c:pt>
                  <c:pt idx="47">
                    <c:v>Dec</c:v>
                  </c:pt>
                  <c:pt idx="48">
                    <c:v>Jan</c:v>
                  </c:pt>
                  <c:pt idx="49">
                    <c:v>Feb</c:v>
                  </c:pt>
                  <c:pt idx="50">
                    <c:v>Mar</c:v>
                  </c:pt>
                  <c:pt idx="51">
                    <c:v>Apr</c:v>
                  </c:pt>
                  <c:pt idx="52">
                    <c:v>May</c:v>
                  </c:pt>
                  <c:pt idx="53">
                    <c:v>Jun</c:v>
                  </c:pt>
                  <c:pt idx="54">
                    <c:v>Jul</c:v>
                  </c:pt>
                </c:lvl>
                <c:lvl>
                  <c:pt idx="0">
                    <c:v>2015</c:v>
                  </c:pt>
                  <c:pt idx="12">
                    <c:v>2016</c:v>
                  </c:pt>
                  <c:pt idx="24">
                    <c:v>2017</c:v>
                  </c:pt>
                  <c:pt idx="36">
                    <c:v>2018</c:v>
                  </c:pt>
                  <c:pt idx="48">
                    <c:v>2019</c:v>
                  </c:pt>
                </c:lvl>
              </c:multiLvlStrCache>
            </c:multiLvlStrRef>
          </c:cat>
          <c:val>
            <c:numRef>
              <c:f>Sheet1!$F$4:$F$58</c:f>
              <c:numCache>
                <c:formatCode>General</c:formatCode>
                <c:ptCount val="55"/>
                <c:pt idx="53">
                  <c:v>7</c:v>
                </c:pt>
                <c:pt idx="54">
                  <c:v>31</c:v>
                </c:pt>
              </c:numCache>
            </c:numRef>
          </c:val>
          <c:extLst>
            <c:ext xmlns:c16="http://schemas.microsoft.com/office/drawing/2014/chart" uri="{C3380CC4-5D6E-409C-BE32-E72D297353CC}">
              <c16:uniqueId val="{00000002-2A56-4916-B428-715CE9808993}"/>
            </c:ext>
          </c:extLst>
        </c:ser>
        <c:dLbls>
          <c:showLegendKey val="0"/>
          <c:showVal val="0"/>
          <c:showCatName val="0"/>
          <c:showSerName val="0"/>
          <c:showPercent val="0"/>
          <c:showBubbleSize val="0"/>
        </c:dLbls>
        <c:gapWidth val="51"/>
        <c:overlap val="100"/>
        <c:axId val="42668800"/>
        <c:axId val="42670336"/>
      </c:barChart>
      <c:catAx>
        <c:axId val="42668800"/>
        <c:scaling>
          <c:orientation val="minMax"/>
        </c:scaling>
        <c:delete val="0"/>
        <c:axPos val="b"/>
        <c:numFmt formatCode="General" sourceLinked="0"/>
        <c:majorTickMark val="out"/>
        <c:minorTickMark val="none"/>
        <c:tickLblPos val="nextTo"/>
        <c:txPr>
          <a:bodyPr/>
          <a:lstStyle/>
          <a:p>
            <a:pPr>
              <a:defRPr sz="1400"/>
            </a:pPr>
            <a:endParaRPr lang="en-US"/>
          </a:p>
        </c:txPr>
        <c:crossAx val="42670336"/>
        <c:crosses val="autoZero"/>
        <c:auto val="1"/>
        <c:lblAlgn val="ctr"/>
        <c:lblOffset val="100"/>
        <c:noMultiLvlLbl val="0"/>
      </c:catAx>
      <c:valAx>
        <c:axId val="42670336"/>
        <c:scaling>
          <c:orientation val="minMax"/>
        </c:scaling>
        <c:delete val="0"/>
        <c:axPos val="l"/>
        <c:majorGridlines/>
        <c:numFmt formatCode="0%" sourceLinked="1"/>
        <c:majorTickMark val="out"/>
        <c:minorTickMark val="none"/>
        <c:tickLblPos val="nextTo"/>
        <c:crossAx val="42668800"/>
        <c:crosses val="autoZero"/>
        <c:crossBetween val="between"/>
      </c:valAx>
    </c:plotArea>
    <c:legend>
      <c:legendPos val="b"/>
      <c:overlay val="0"/>
    </c:legend>
    <c:plotVisOnly val="1"/>
    <c:dispBlanksAs val="gap"/>
    <c:showDLblsOverMax val="0"/>
  </c:chart>
  <c:spPr>
    <a:ln>
      <a:solidFill>
        <a:sysClr val="window" lastClr="FFFFFF">
          <a:lumMod val="75000"/>
        </a:sysClr>
      </a:solidFill>
    </a:ln>
  </c:spPr>
  <c:txPr>
    <a:bodyPr/>
    <a:lstStyle/>
    <a:p>
      <a:pPr>
        <a:defRPr sz="14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536723163841809E-2"/>
          <c:y val="0"/>
          <c:w val="0.96892655367231639"/>
          <c:h val="0.80027998614033691"/>
        </c:manualLayout>
      </c:layout>
      <c:barChart>
        <c:barDir val="col"/>
        <c:grouping val="clustered"/>
        <c:varyColors val="0"/>
        <c:ser>
          <c:idx val="0"/>
          <c:order val="0"/>
          <c:tx>
            <c:strRef>
              <c:f>Sheet1!$C$1</c:f>
              <c:strCache>
                <c:ptCount val="1"/>
                <c:pt idx="0">
                  <c:v>Score</c:v>
                </c:pt>
              </c:strCache>
            </c:strRef>
          </c:tx>
          <c:spPr>
            <a:solidFill>
              <a:srgbClr val="92D050"/>
            </a:solidFill>
            <a:ln>
              <a:noFill/>
            </a:ln>
            <a:effectLst>
              <a:outerShdw blurRad="76200" dir="18900000" sy="23000" kx="-1200000" algn="bl" rotWithShape="0">
                <a:prstClr val="black">
                  <a:alpha val="20000"/>
                </a:prstClr>
              </a:outerShdw>
            </a:effectLst>
          </c:spPr>
          <c:invertIfNegative val="0"/>
          <c:dPt>
            <c:idx val="2"/>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1-EE8C-477E-A90E-3CF3B044066B}"/>
              </c:ext>
            </c:extLst>
          </c:dPt>
          <c:dPt>
            <c:idx val="5"/>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2-EE8C-477E-A90E-3CF3B044066B}"/>
              </c:ext>
            </c:extLst>
          </c:dPt>
          <c:dPt>
            <c:idx val="14"/>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3-EE8C-477E-A90E-3CF3B044066B}"/>
              </c:ext>
            </c:extLst>
          </c:dPt>
          <c:dPt>
            <c:idx val="15"/>
            <c:invertIfNegative val="0"/>
            <c:bubble3D val="0"/>
            <c:spPr>
              <a:solidFill>
                <a:schemeClr val="accent6">
                  <a:lumMod val="75000"/>
                </a:schemeClr>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C-EE8C-477E-A90E-3CF3B044066B}"/>
              </c:ext>
            </c:extLst>
          </c:dPt>
          <c:dPt>
            <c:idx val="16"/>
            <c:invertIfNegative val="0"/>
            <c:bubble3D val="0"/>
            <c:spPr>
              <a:solidFill>
                <a:schemeClr val="accent6">
                  <a:lumMod val="75000"/>
                </a:schemeClr>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B-EE8C-477E-A90E-3CF3B044066B}"/>
              </c:ext>
            </c:extLst>
          </c:dPt>
          <c:dPt>
            <c:idx val="21"/>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10-EE8C-477E-A90E-3CF3B044066B}"/>
              </c:ext>
            </c:extLst>
          </c:dPt>
          <c:dPt>
            <c:idx val="22"/>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11-EE8C-477E-A90E-3CF3B044066B}"/>
              </c:ext>
            </c:extLst>
          </c:dPt>
          <c:dPt>
            <c:idx val="23"/>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6-EE8C-477E-A90E-3CF3B044066B}"/>
              </c:ext>
            </c:extLst>
          </c:dPt>
          <c:dPt>
            <c:idx val="27"/>
            <c:invertIfNegative val="0"/>
            <c:bubble3D val="0"/>
            <c:spPr>
              <a:solidFill>
                <a:schemeClr val="accent6">
                  <a:lumMod val="75000"/>
                </a:schemeClr>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7-EE8C-477E-A90E-3CF3B044066B}"/>
              </c:ext>
            </c:extLst>
          </c:dPt>
          <c:dPt>
            <c:idx val="35"/>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8-EE8C-477E-A90E-3CF3B044066B}"/>
              </c:ext>
            </c:extLst>
          </c:dPt>
          <c:dPt>
            <c:idx val="36"/>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9-EE8C-477E-A90E-3CF3B044066B}"/>
              </c:ext>
            </c:extLst>
          </c:dPt>
          <c:dPt>
            <c:idx val="45"/>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F-EE8C-477E-A90E-3CF3B044066B}"/>
              </c:ext>
            </c:extLst>
          </c:dPt>
          <c:dPt>
            <c:idx val="46"/>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E-EE8C-477E-A90E-3CF3B044066B}"/>
              </c:ext>
            </c:extLst>
          </c:dPt>
          <c:dPt>
            <c:idx val="47"/>
            <c:invertIfNegative val="0"/>
            <c:bubble3D val="0"/>
            <c:spPr>
              <a:solidFill>
                <a:srgbClr val="FFFF00"/>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D-EE8C-477E-A90E-3CF3B044066B}"/>
              </c:ext>
            </c:extLst>
          </c:dPt>
          <c:dPt>
            <c:idx val="48"/>
            <c:invertIfNegative val="0"/>
            <c:bubble3D val="0"/>
            <c:spPr>
              <a:solidFill>
                <a:schemeClr val="accent6">
                  <a:lumMod val="75000"/>
                </a:schemeClr>
              </a:solidFill>
              <a:ln>
                <a:noFill/>
              </a:ln>
              <a:effectLst>
                <a:outerShdw blurRad="76200" dir="18900000" sy="23000" kx="-1200000" algn="bl" rotWithShape="0">
                  <a:prstClr val="black">
                    <a:alpha val="20000"/>
                  </a:prstClr>
                </a:outerShdw>
              </a:effectLst>
            </c:spPr>
            <c:extLst>
              <c:ext xmlns:c16="http://schemas.microsoft.com/office/drawing/2014/chart" uri="{C3380CC4-5D6E-409C-BE32-E72D297353CC}">
                <c16:uniqueId val="{0000000A-EE8C-477E-A90E-3CF3B044066B}"/>
              </c:ext>
            </c:extLst>
          </c:dPt>
          <c:dLbls>
            <c:spPr>
              <a:noFill/>
              <a:ln>
                <a:noFill/>
              </a:ln>
              <a:effectLst/>
            </c:spPr>
            <c:txPr>
              <a:bodyPr rot="5400000" spcFirstLastPara="1" vertOverflow="ellipsis" wrap="square" lIns="38100" tIns="19050" rIns="38100" bIns="19050" anchor="ctr" anchorCtr="1">
                <a:spAutoFit/>
              </a:bodyPr>
              <a:lstStyle/>
              <a:p>
                <a:pPr>
                  <a:defRPr sz="1000" b="1" i="0" u="none" strike="noStrike" kern="1200" baseline="0">
                    <a:solidFill>
                      <a:schemeClr val="tx1">
                        <a:lumMod val="95000"/>
                        <a:lumOff val="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multiLvlStrRef>
              <c:f>Sheet1!$A$2:$B$50</c:f>
              <c:multiLvlStrCache>
                <c:ptCount val="49"/>
                <c:lvl>
                  <c:pt idx="0">
                    <c:v> MIRPUR </c:v>
                  </c:pt>
                  <c:pt idx="1">
                    <c:v> MUZAFFARABAD </c:v>
                  </c:pt>
                  <c:pt idx="2">
                    <c:v> BHIMBER </c:v>
                  </c:pt>
                  <c:pt idx="3">
                    <c:v> ASTORE </c:v>
                  </c:pt>
                  <c:pt idx="4">
                    <c:v> GHANCHE </c:v>
                  </c:pt>
                  <c:pt idx="5">
                    <c:v> NAGAR </c:v>
                  </c:pt>
                  <c:pt idx="6">
                    <c:v>ISLAMABAD</c:v>
                  </c:pt>
                  <c:pt idx="7">
                    <c:v> QUETTA </c:v>
                  </c:pt>
                  <c:pt idx="8">
                    <c:v> PISHIN </c:v>
                  </c:pt>
                  <c:pt idx="9">
                    <c:v> ZHOB </c:v>
                  </c:pt>
                  <c:pt idx="10">
                    <c:v> DUKKI </c:v>
                  </c:pt>
                  <c:pt idx="11">
                    <c:v> KOHLU </c:v>
                  </c:pt>
                  <c:pt idx="12">
                    <c:v> KABDULAH </c:v>
                  </c:pt>
                  <c:pt idx="13">
                    <c:v> KECH </c:v>
                  </c:pt>
                  <c:pt idx="14">
                    <c:v> NSIRABAD </c:v>
                  </c:pt>
                  <c:pt idx="15">
                    <c:v> ZIARAT </c:v>
                  </c:pt>
                  <c:pt idx="16">
                    <c:v> LASBELA </c:v>
                  </c:pt>
                  <c:pt idx="17">
                    <c:v>NOWSHERA</c:v>
                  </c:pt>
                  <c:pt idx="18">
                    <c:v>PESHAWAR</c:v>
                  </c:pt>
                  <c:pt idx="19">
                    <c:v> HARIPUR </c:v>
                  </c:pt>
                  <c:pt idx="20">
                    <c:v>CHITRAL</c:v>
                  </c:pt>
                  <c:pt idx="21">
                    <c:v> SHANGLA </c:v>
                  </c:pt>
                  <c:pt idx="22">
                    <c:v>TANK</c:v>
                  </c:pt>
                  <c:pt idx="23">
                    <c:v>MALAKAND</c:v>
                  </c:pt>
                  <c:pt idx="24">
                    <c:v> BAJOUR </c:v>
                  </c:pt>
                  <c:pt idx="25">
                    <c:v> ORAKZAI </c:v>
                  </c:pt>
                  <c:pt idx="26">
                    <c:v>KHYBER</c:v>
                  </c:pt>
                  <c:pt idx="27">
                    <c:v> WAZIR-S </c:v>
                  </c:pt>
                  <c:pt idx="28">
                    <c:v> OKARA </c:v>
                  </c:pt>
                  <c:pt idx="29">
                    <c:v> CHINIOT </c:v>
                  </c:pt>
                  <c:pt idx="30">
                    <c:v> GUJRAT </c:v>
                  </c:pt>
                  <c:pt idx="31">
                    <c:v> RAWALPINDI </c:v>
                  </c:pt>
                  <c:pt idx="32">
                    <c:v> SAHIWAL </c:v>
                  </c:pt>
                  <c:pt idx="33">
                    <c:v> DGKHAN </c:v>
                  </c:pt>
                  <c:pt idx="34">
                    <c:v> KASUR </c:v>
                  </c:pt>
                  <c:pt idx="35">
                    <c:v> GUJRANWALA </c:v>
                  </c:pt>
                  <c:pt idx="36">
                    <c:v> BHAKKAR </c:v>
                  </c:pt>
                  <c:pt idx="37">
                    <c:v> KHIGIQBAL </c:v>
                  </c:pt>
                  <c:pt idx="38">
                    <c:v> MIRPURKHAS </c:v>
                  </c:pt>
                  <c:pt idx="39">
                    <c:v> TMKHAN </c:v>
                  </c:pt>
                  <c:pt idx="40">
                    <c:v> KHIJAMSHEED </c:v>
                  </c:pt>
                  <c:pt idx="41">
                    <c:v> SUJAWAL </c:v>
                  </c:pt>
                  <c:pt idx="42">
                    <c:v> KHILAYARI </c:v>
                  </c:pt>
                  <c:pt idx="43">
                    <c:v> MATIARI </c:v>
                  </c:pt>
                  <c:pt idx="44">
                    <c:v> KHIGADAP </c:v>
                  </c:pt>
                  <c:pt idx="45">
                    <c:v> KAMBAR </c:v>
                  </c:pt>
                  <c:pt idx="46">
                    <c:v> SANGHAR </c:v>
                  </c:pt>
                  <c:pt idx="47">
                    <c:v> KHAIRPUR </c:v>
                  </c:pt>
                  <c:pt idx="48">
                    <c:v> HYDERABAD </c:v>
                  </c:pt>
                </c:lvl>
                <c:lvl>
                  <c:pt idx="0">
                    <c:v>AJK </c:v>
                  </c:pt>
                  <c:pt idx="3">
                    <c:v>GB</c:v>
                  </c:pt>
                  <c:pt idx="6">
                    <c:v>.</c:v>
                  </c:pt>
                  <c:pt idx="7">
                    <c:v>BALOCHISTAN</c:v>
                  </c:pt>
                  <c:pt idx="17">
                    <c:v>KP</c:v>
                  </c:pt>
                  <c:pt idx="28">
                    <c:v>PUNJAB </c:v>
                  </c:pt>
                  <c:pt idx="37">
                    <c:v>SINDH </c:v>
                  </c:pt>
                </c:lvl>
              </c:multiLvlStrCache>
            </c:multiLvlStrRef>
          </c:cat>
          <c:val>
            <c:numRef>
              <c:f>Sheet1!$C$2:$C$50</c:f>
              <c:numCache>
                <c:formatCode>0%</c:formatCode>
                <c:ptCount val="49"/>
                <c:pt idx="0">
                  <c:v>0.9</c:v>
                </c:pt>
                <c:pt idx="1">
                  <c:v>0.85</c:v>
                </c:pt>
                <c:pt idx="2">
                  <c:v>0.72</c:v>
                </c:pt>
                <c:pt idx="3">
                  <c:v>0.94</c:v>
                </c:pt>
                <c:pt idx="4">
                  <c:v>0.75</c:v>
                </c:pt>
                <c:pt idx="5">
                  <c:v>0.68</c:v>
                </c:pt>
                <c:pt idx="6">
                  <c:v>0.87</c:v>
                </c:pt>
                <c:pt idx="7">
                  <c:v>0.96</c:v>
                </c:pt>
                <c:pt idx="8">
                  <c:v>0.93</c:v>
                </c:pt>
                <c:pt idx="9">
                  <c:v>0.82</c:v>
                </c:pt>
                <c:pt idx="10">
                  <c:v>0.8</c:v>
                </c:pt>
                <c:pt idx="11">
                  <c:v>0.79</c:v>
                </c:pt>
                <c:pt idx="12">
                  <c:v>0.78</c:v>
                </c:pt>
                <c:pt idx="13">
                  <c:v>0.78</c:v>
                </c:pt>
                <c:pt idx="14">
                  <c:v>0.65</c:v>
                </c:pt>
                <c:pt idx="15">
                  <c:v>0.56999999999999995</c:v>
                </c:pt>
                <c:pt idx="16">
                  <c:v>0.52</c:v>
                </c:pt>
                <c:pt idx="17">
                  <c:v>0.86</c:v>
                </c:pt>
                <c:pt idx="18">
                  <c:v>0.83</c:v>
                </c:pt>
                <c:pt idx="19">
                  <c:v>0.8</c:v>
                </c:pt>
                <c:pt idx="20">
                  <c:v>0.77</c:v>
                </c:pt>
                <c:pt idx="21">
                  <c:v>0.7</c:v>
                </c:pt>
                <c:pt idx="22">
                  <c:v>0.67</c:v>
                </c:pt>
                <c:pt idx="23">
                  <c:v>0.64</c:v>
                </c:pt>
                <c:pt idx="24">
                  <c:v>0.93</c:v>
                </c:pt>
                <c:pt idx="25">
                  <c:v>0.77</c:v>
                </c:pt>
                <c:pt idx="26">
                  <c:v>0.77</c:v>
                </c:pt>
                <c:pt idx="27">
                  <c:v>0.3</c:v>
                </c:pt>
                <c:pt idx="28">
                  <c:v>0.94</c:v>
                </c:pt>
                <c:pt idx="29">
                  <c:v>0.89</c:v>
                </c:pt>
                <c:pt idx="30">
                  <c:v>0.86</c:v>
                </c:pt>
                <c:pt idx="31">
                  <c:v>0.85</c:v>
                </c:pt>
                <c:pt idx="32">
                  <c:v>0.81</c:v>
                </c:pt>
                <c:pt idx="33">
                  <c:v>0.79</c:v>
                </c:pt>
                <c:pt idx="34">
                  <c:v>0.78</c:v>
                </c:pt>
                <c:pt idx="35">
                  <c:v>0.69</c:v>
                </c:pt>
                <c:pt idx="36">
                  <c:v>0.68</c:v>
                </c:pt>
                <c:pt idx="37">
                  <c:v>0.89</c:v>
                </c:pt>
                <c:pt idx="38">
                  <c:v>0.88</c:v>
                </c:pt>
                <c:pt idx="39">
                  <c:v>0.84</c:v>
                </c:pt>
                <c:pt idx="40">
                  <c:v>0.83</c:v>
                </c:pt>
                <c:pt idx="41">
                  <c:v>0.81</c:v>
                </c:pt>
                <c:pt idx="42">
                  <c:v>0.79</c:v>
                </c:pt>
                <c:pt idx="43">
                  <c:v>0.79</c:v>
                </c:pt>
                <c:pt idx="44">
                  <c:v>0.78</c:v>
                </c:pt>
                <c:pt idx="45">
                  <c:v>0.73</c:v>
                </c:pt>
                <c:pt idx="46">
                  <c:v>0.7</c:v>
                </c:pt>
                <c:pt idx="47">
                  <c:v>0.64</c:v>
                </c:pt>
                <c:pt idx="48">
                  <c:v>0.59</c:v>
                </c:pt>
              </c:numCache>
            </c:numRef>
          </c:val>
          <c:extLst>
            <c:ext xmlns:c16="http://schemas.microsoft.com/office/drawing/2014/chart" uri="{C3380CC4-5D6E-409C-BE32-E72D297353CC}">
              <c16:uniqueId val="{00000000-EE8C-477E-A90E-3CF3B044066B}"/>
            </c:ext>
          </c:extLst>
        </c:ser>
        <c:dLbls>
          <c:dLblPos val="inEnd"/>
          <c:showLegendKey val="0"/>
          <c:showVal val="1"/>
          <c:showCatName val="0"/>
          <c:showSerName val="0"/>
          <c:showPercent val="0"/>
          <c:showBubbleSize val="0"/>
        </c:dLbls>
        <c:gapWidth val="41"/>
        <c:axId val="94390912"/>
        <c:axId val="94399872"/>
      </c:barChart>
      <c:catAx>
        <c:axId val="943909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dk1">
                    <a:lumMod val="65000"/>
                    <a:lumOff val="35000"/>
                  </a:schemeClr>
                </a:solidFill>
                <a:effectLst/>
                <a:latin typeface="+mn-lt"/>
                <a:ea typeface="+mn-ea"/>
                <a:cs typeface="+mn-cs"/>
              </a:defRPr>
            </a:pPr>
            <a:endParaRPr lang="en-US"/>
          </a:p>
        </c:txPr>
        <c:crossAx val="94399872"/>
        <c:crosses val="autoZero"/>
        <c:auto val="1"/>
        <c:lblAlgn val="ctr"/>
        <c:lblOffset val="100"/>
        <c:noMultiLvlLbl val="0"/>
      </c:catAx>
      <c:valAx>
        <c:axId val="94399872"/>
        <c:scaling>
          <c:orientation val="minMax"/>
        </c:scaling>
        <c:delete val="1"/>
        <c:axPos val="l"/>
        <c:numFmt formatCode="0%" sourceLinked="1"/>
        <c:majorTickMark val="none"/>
        <c:minorTickMark val="none"/>
        <c:tickLblPos val="nextTo"/>
        <c:crossAx val="94390912"/>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'Dec18-Jun19'!$C$1</c:f>
              <c:strCache>
                <c:ptCount val="1"/>
                <c:pt idx="0">
                  <c:v>%Recall</c:v>
                </c:pt>
              </c:strCache>
            </c:strRef>
          </c:tx>
          <c:spPr>
            <a:solidFill>
              <a:schemeClr val="accent1"/>
            </a:solidFill>
            <a:ln>
              <a:noFill/>
            </a:ln>
            <a:effectLst/>
          </c:spPr>
          <c:invertIfNegative val="0"/>
          <c:cat>
            <c:multiLvlStrRef>
              <c:f>'Dec18-Jun19'!$A$2:$B$48</c:f>
              <c:multiLvlStrCache>
                <c:ptCount val="47"/>
                <c:lvl>
                  <c:pt idx="0">
                    <c:v>Dec-18</c:v>
                  </c:pt>
                  <c:pt idx="1">
                    <c:v>Jan-19</c:v>
                  </c:pt>
                  <c:pt idx="2">
                    <c:v>Apr-19</c:v>
                  </c:pt>
                  <c:pt idx="3">
                    <c:v>Dec-18</c:v>
                  </c:pt>
                  <c:pt idx="4">
                    <c:v>Jan-19</c:v>
                  </c:pt>
                  <c:pt idx="5">
                    <c:v>Mar-19</c:v>
                  </c:pt>
                  <c:pt idx="6">
                    <c:v>Apr-19</c:v>
                  </c:pt>
                  <c:pt idx="7">
                    <c:v>Feb-19</c:v>
                  </c:pt>
                  <c:pt idx="8">
                    <c:v>Jun-19</c:v>
                  </c:pt>
                  <c:pt idx="9">
                    <c:v>Dec-18</c:v>
                  </c:pt>
                  <c:pt idx="10">
                    <c:v>Jan-19</c:v>
                  </c:pt>
                  <c:pt idx="11">
                    <c:v>Apr-19</c:v>
                  </c:pt>
                  <c:pt idx="12">
                    <c:v>Dec-18</c:v>
                  </c:pt>
                  <c:pt idx="13">
                    <c:v>Jan-19</c:v>
                  </c:pt>
                  <c:pt idx="14">
                    <c:v>Mar-19</c:v>
                  </c:pt>
                  <c:pt idx="15">
                    <c:v>Apr-19</c:v>
                  </c:pt>
                  <c:pt idx="16">
                    <c:v>Feb-19</c:v>
                  </c:pt>
                  <c:pt idx="17">
                    <c:v>Dec-18</c:v>
                  </c:pt>
                  <c:pt idx="18">
                    <c:v>Jan-19</c:v>
                  </c:pt>
                  <c:pt idx="19">
                    <c:v>Mar-19</c:v>
                  </c:pt>
                  <c:pt idx="20">
                    <c:v>Apr-19</c:v>
                  </c:pt>
                  <c:pt idx="21">
                    <c:v>Feb-19</c:v>
                  </c:pt>
                  <c:pt idx="22">
                    <c:v>Jun-19</c:v>
                  </c:pt>
                  <c:pt idx="23">
                    <c:v>Dec-18</c:v>
                  </c:pt>
                  <c:pt idx="24">
                    <c:v>Jan-19</c:v>
                  </c:pt>
                  <c:pt idx="25">
                    <c:v>Mar-19</c:v>
                  </c:pt>
                  <c:pt idx="26">
                    <c:v>Apr-19</c:v>
                  </c:pt>
                  <c:pt idx="27">
                    <c:v>Feb-19</c:v>
                  </c:pt>
                  <c:pt idx="28">
                    <c:v>Jun-19</c:v>
                  </c:pt>
                  <c:pt idx="29">
                    <c:v>Dec-18</c:v>
                  </c:pt>
                  <c:pt idx="30">
                    <c:v>Jan-19</c:v>
                  </c:pt>
                  <c:pt idx="31">
                    <c:v>Mar-19</c:v>
                  </c:pt>
                  <c:pt idx="32">
                    <c:v>Apr-19</c:v>
                  </c:pt>
                  <c:pt idx="33">
                    <c:v>Feb-19</c:v>
                  </c:pt>
                  <c:pt idx="34">
                    <c:v>Jun-19</c:v>
                  </c:pt>
                  <c:pt idx="35">
                    <c:v>Dec-18</c:v>
                  </c:pt>
                  <c:pt idx="36">
                    <c:v>Jan-19</c:v>
                  </c:pt>
                  <c:pt idx="37">
                    <c:v>Mar-19</c:v>
                  </c:pt>
                  <c:pt idx="38">
                    <c:v>Apr-19</c:v>
                  </c:pt>
                  <c:pt idx="39">
                    <c:v>Feb-19</c:v>
                  </c:pt>
                  <c:pt idx="40">
                    <c:v>Jun-19</c:v>
                  </c:pt>
                  <c:pt idx="41">
                    <c:v>Dec-18</c:v>
                  </c:pt>
                  <c:pt idx="42">
                    <c:v>Jan-19</c:v>
                  </c:pt>
                  <c:pt idx="43">
                    <c:v>Mar-19</c:v>
                  </c:pt>
                  <c:pt idx="44">
                    <c:v>Apr-19</c:v>
                  </c:pt>
                  <c:pt idx="45">
                    <c:v>Feb-19</c:v>
                  </c:pt>
                  <c:pt idx="46">
                    <c:v>Jun-19</c:v>
                  </c:pt>
                </c:lvl>
                <c:lvl>
                  <c:pt idx="0">
                    <c:v>AJK</c:v>
                  </c:pt>
                  <c:pt idx="3">
                    <c:v>BALOCH</c:v>
                  </c:pt>
                  <c:pt idx="9">
                    <c:v>GB</c:v>
                  </c:pt>
                  <c:pt idx="12">
                    <c:v>IS</c:v>
                  </c:pt>
                  <c:pt idx="17">
                    <c:v>KP</c:v>
                  </c:pt>
                  <c:pt idx="23">
                    <c:v>KPTD</c:v>
                  </c:pt>
                  <c:pt idx="29">
                    <c:v>PUNJAB</c:v>
                  </c:pt>
                  <c:pt idx="35">
                    <c:v>SINDH</c:v>
                  </c:pt>
                  <c:pt idx="41">
                    <c:v>National</c:v>
                  </c:pt>
                </c:lvl>
              </c:multiLvlStrCache>
            </c:multiLvlStrRef>
          </c:cat>
          <c:val>
            <c:numRef>
              <c:f>'Dec18-Jun19'!$C$2:$C$48</c:f>
              <c:numCache>
                <c:formatCode>0%</c:formatCode>
                <c:ptCount val="47"/>
                <c:pt idx="0">
                  <c:v>0.99044105316116049</c:v>
                </c:pt>
                <c:pt idx="1">
                  <c:v>0.98946341463414633</c:v>
                </c:pt>
                <c:pt idx="2">
                  <c:v>0.99105498553012361</c:v>
                </c:pt>
                <c:pt idx="3">
                  <c:v>0.86728636249054702</c:v>
                </c:pt>
                <c:pt idx="4">
                  <c:v>0.86335600785093969</c:v>
                </c:pt>
                <c:pt idx="5">
                  <c:v>0.84238291663159082</c:v>
                </c:pt>
                <c:pt idx="6">
                  <c:v>0.8402322668791985</c:v>
                </c:pt>
                <c:pt idx="7">
                  <c:v>0.89508057073897918</c:v>
                </c:pt>
                <c:pt idx="8">
                  <c:v>0.80880708231711429</c:v>
                </c:pt>
                <c:pt idx="9">
                  <c:v>0.99844816883923027</c:v>
                </c:pt>
                <c:pt idx="10">
                  <c:v>0.99882835383714119</c:v>
                </c:pt>
                <c:pt idx="11">
                  <c:v>0.98758503401360542</c:v>
                </c:pt>
                <c:pt idx="12">
                  <c:v>0.92113959543360702</c:v>
                </c:pt>
                <c:pt idx="13">
                  <c:v>0.91421261487050964</c:v>
                </c:pt>
                <c:pt idx="14">
                  <c:v>0.89171458056906971</c:v>
                </c:pt>
                <c:pt idx="15">
                  <c:v>0.85816462601527455</c:v>
                </c:pt>
                <c:pt idx="16">
                  <c:v>0.91269319302860896</c:v>
                </c:pt>
                <c:pt idx="17">
                  <c:v>0.89952274518696085</c:v>
                </c:pt>
                <c:pt idx="18">
                  <c:v>0.89597104312742792</c:v>
                </c:pt>
                <c:pt idx="19">
                  <c:v>0.87443974084223164</c:v>
                </c:pt>
                <c:pt idx="20">
                  <c:v>0.81906942523559878</c:v>
                </c:pt>
                <c:pt idx="21">
                  <c:v>0.87989129499991403</c:v>
                </c:pt>
                <c:pt idx="22">
                  <c:v>0.83302185380557647</c:v>
                </c:pt>
                <c:pt idx="23">
                  <c:v>0.90153299749936577</c:v>
                </c:pt>
                <c:pt idx="24">
                  <c:v>0.91377322348477807</c:v>
                </c:pt>
                <c:pt idx="25">
                  <c:v>0.89413634134379594</c:v>
                </c:pt>
                <c:pt idx="26">
                  <c:v>0.80002184871326687</c:v>
                </c:pt>
                <c:pt idx="27">
                  <c:v>0.91406497432698308</c:v>
                </c:pt>
                <c:pt idx="28">
                  <c:v>0.85882239568275998</c:v>
                </c:pt>
                <c:pt idx="29">
                  <c:v>0.8944310483407969</c:v>
                </c:pt>
                <c:pt idx="30">
                  <c:v>0.90078390630902905</c:v>
                </c:pt>
                <c:pt idx="31">
                  <c:v>0.86745964316057778</c:v>
                </c:pt>
                <c:pt idx="32">
                  <c:v>0.86984005147249721</c:v>
                </c:pt>
                <c:pt idx="33">
                  <c:v>0.8544088294000235</c:v>
                </c:pt>
                <c:pt idx="34">
                  <c:v>0.8754169240271773</c:v>
                </c:pt>
                <c:pt idx="35">
                  <c:v>0.88302467996223366</c:v>
                </c:pt>
                <c:pt idx="36">
                  <c:v>0.89647731794402052</c:v>
                </c:pt>
                <c:pt idx="37">
                  <c:v>0.87363799950359888</c:v>
                </c:pt>
                <c:pt idx="38">
                  <c:v>0.87003591827326876</c:v>
                </c:pt>
                <c:pt idx="39">
                  <c:v>0.92105841622245421</c:v>
                </c:pt>
                <c:pt idx="40">
                  <c:v>0.86031603111942878</c:v>
                </c:pt>
                <c:pt idx="41">
                  <c:v>0.88907750640385874</c:v>
                </c:pt>
                <c:pt idx="42">
                  <c:v>0.89425159295469625</c:v>
                </c:pt>
                <c:pt idx="43">
                  <c:v>0.87471452362235524</c:v>
                </c:pt>
                <c:pt idx="44">
                  <c:v>0.84673087496710897</c:v>
                </c:pt>
                <c:pt idx="45">
                  <c:v>0.89554069596022567</c:v>
                </c:pt>
                <c:pt idx="46">
                  <c:v>0.84791730232323392</c:v>
                </c:pt>
              </c:numCache>
            </c:numRef>
          </c:val>
          <c:extLst>
            <c:ext xmlns:c16="http://schemas.microsoft.com/office/drawing/2014/chart" uri="{C3380CC4-5D6E-409C-BE32-E72D297353CC}">
              <c16:uniqueId val="{00000000-2E45-4BA8-8ED0-6717D3959CB1}"/>
            </c:ext>
          </c:extLst>
        </c:ser>
        <c:ser>
          <c:idx val="1"/>
          <c:order val="1"/>
          <c:tx>
            <c:strRef>
              <c:f>'Dec18-Jun19'!$D$1</c:f>
              <c:strCache>
                <c:ptCount val="1"/>
                <c:pt idx="0">
                  <c:v>%FM</c:v>
                </c:pt>
              </c:strCache>
            </c:strRef>
          </c:tx>
          <c:spPr>
            <a:solidFill>
              <a:schemeClr val="accent2"/>
            </a:solidFill>
            <a:ln>
              <a:noFill/>
            </a:ln>
            <a:effectLst/>
          </c:spPr>
          <c:invertIfNegative val="0"/>
          <c:cat>
            <c:multiLvlStrRef>
              <c:f>'Dec18-Jun19'!$A$2:$B$48</c:f>
              <c:multiLvlStrCache>
                <c:ptCount val="47"/>
                <c:lvl>
                  <c:pt idx="0">
                    <c:v>Dec-18</c:v>
                  </c:pt>
                  <c:pt idx="1">
                    <c:v>Jan-19</c:v>
                  </c:pt>
                  <c:pt idx="2">
                    <c:v>Apr-19</c:v>
                  </c:pt>
                  <c:pt idx="3">
                    <c:v>Dec-18</c:v>
                  </c:pt>
                  <c:pt idx="4">
                    <c:v>Jan-19</c:v>
                  </c:pt>
                  <c:pt idx="5">
                    <c:v>Mar-19</c:v>
                  </c:pt>
                  <c:pt idx="6">
                    <c:v>Apr-19</c:v>
                  </c:pt>
                  <c:pt idx="7">
                    <c:v>Feb-19</c:v>
                  </c:pt>
                  <c:pt idx="8">
                    <c:v>Jun-19</c:v>
                  </c:pt>
                  <c:pt idx="9">
                    <c:v>Dec-18</c:v>
                  </c:pt>
                  <c:pt idx="10">
                    <c:v>Jan-19</c:v>
                  </c:pt>
                  <c:pt idx="11">
                    <c:v>Apr-19</c:v>
                  </c:pt>
                  <c:pt idx="12">
                    <c:v>Dec-18</c:v>
                  </c:pt>
                  <c:pt idx="13">
                    <c:v>Jan-19</c:v>
                  </c:pt>
                  <c:pt idx="14">
                    <c:v>Mar-19</c:v>
                  </c:pt>
                  <c:pt idx="15">
                    <c:v>Apr-19</c:v>
                  </c:pt>
                  <c:pt idx="16">
                    <c:v>Feb-19</c:v>
                  </c:pt>
                  <c:pt idx="17">
                    <c:v>Dec-18</c:v>
                  </c:pt>
                  <c:pt idx="18">
                    <c:v>Jan-19</c:v>
                  </c:pt>
                  <c:pt idx="19">
                    <c:v>Mar-19</c:v>
                  </c:pt>
                  <c:pt idx="20">
                    <c:v>Apr-19</c:v>
                  </c:pt>
                  <c:pt idx="21">
                    <c:v>Feb-19</c:v>
                  </c:pt>
                  <c:pt idx="22">
                    <c:v>Jun-19</c:v>
                  </c:pt>
                  <c:pt idx="23">
                    <c:v>Dec-18</c:v>
                  </c:pt>
                  <c:pt idx="24">
                    <c:v>Jan-19</c:v>
                  </c:pt>
                  <c:pt idx="25">
                    <c:v>Mar-19</c:v>
                  </c:pt>
                  <c:pt idx="26">
                    <c:v>Apr-19</c:v>
                  </c:pt>
                  <c:pt idx="27">
                    <c:v>Feb-19</c:v>
                  </c:pt>
                  <c:pt idx="28">
                    <c:v>Jun-19</c:v>
                  </c:pt>
                  <c:pt idx="29">
                    <c:v>Dec-18</c:v>
                  </c:pt>
                  <c:pt idx="30">
                    <c:v>Jan-19</c:v>
                  </c:pt>
                  <c:pt idx="31">
                    <c:v>Mar-19</c:v>
                  </c:pt>
                  <c:pt idx="32">
                    <c:v>Apr-19</c:v>
                  </c:pt>
                  <c:pt idx="33">
                    <c:v>Feb-19</c:v>
                  </c:pt>
                  <c:pt idx="34">
                    <c:v>Jun-19</c:v>
                  </c:pt>
                  <c:pt idx="35">
                    <c:v>Dec-18</c:v>
                  </c:pt>
                  <c:pt idx="36">
                    <c:v>Jan-19</c:v>
                  </c:pt>
                  <c:pt idx="37">
                    <c:v>Mar-19</c:v>
                  </c:pt>
                  <c:pt idx="38">
                    <c:v>Apr-19</c:v>
                  </c:pt>
                  <c:pt idx="39">
                    <c:v>Feb-19</c:v>
                  </c:pt>
                  <c:pt idx="40">
                    <c:v>Jun-19</c:v>
                  </c:pt>
                  <c:pt idx="41">
                    <c:v>Dec-18</c:v>
                  </c:pt>
                  <c:pt idx="42">
                    <c:v>Jan-19</c:v>
                  </c:pt>
                  <c:pt idx="43">
                    <c:v>Mar-19</c:v>
                  </c:pt>
                  <c:pt idx="44">
                    <c:v>Apr-19</c:v>
                  </c:pt>
                  <c:pt idx="45">
                    <c:v>Feb-19</c:v>
                  </c:pt>
                  <c:pt idx="46">
                    <c:v>Jun-19</c:v>
                  </c:pt>
                </c:lvl>
                <c:lvl>
                  <c:pt idx="0">
                    <c:v>AJK</c:v>
                  </c:pt>
                  <c:pt idx="3">
                    <c:v>BALOCH</c:v>
                  </c:pt>
                  <c:pt idx="9">
                    <c:v>GB</c:v>
                  </c:pt>
                  <c:pt idx="12">
                    <c:v>IS</c:v>
                  </c:pt>
                  <c:pt idx="17">
                    <c:v>KP</c:v>
                  </c:pt>
                  <c:pt idx="23">
                    <c:v>KPTD</c:v>
                  </c:pt>
                  <c:pt idx="29">
                    <c:v>PUNJAB</c:v>
                  </c:pt>
                  <c:pt idx="35">
                    <c:v>SINDH</c:v>
                  </c:pt>
                  <c:pt idx="41">
                    <c:v>National</c:v>
                  </c:pt>
                </c:lvl>
              </c:multiLvlStrCache>
            </c:multiLvlStrRef>
          </c:cat>
          <c:val>
            <c:numRef>
              <c:f>'Dec18-Jun19'!$D$2:$D$48</c:f>
              <c:numCache>
                <c:formatCode>0%</c:formatCode>
                <c:ptCount val="47"/>
                <c:pt idx="0">
                  <c:v>0.99626736111111114</c:v>
                </c:pt>
                <c:pt idx="1">
                  <c:v>0.98930424653182247</c:v>
                </c:pt>
                <c:pt idx="2">
                  <c:v>0.99725702120691062</c:v>
                </c:pt>
                <c:pt idx="3">
                  <c:v>0.9506274625518546</c:v>
                </c:pt>
                <c:pt idx="4">
                  <c:v>0.9559941454963633</c:v>
                </c:pt>
                <c:pt idx="5">
                  <c:v>0.94469109124840389</c:v>
                </c:pt>
                <c:pt idx="6">
                  <c:v>0.93870537415830257</c:v>
                </c:pt>
                <c:pt idx="7">
                  <c:v>0.94870790916209868</c:v>
                </c:pt>
                <c:pt idx="8">
                  <c:v>0.92476986153013074</c:v>
                </c:pt>
                <c:pt idx="9">
                  <c:v>0.99849321948769465</c:v>
                </c:pt>
                <c:pt idx="10">
                  <c:v>0.98767268862911795</c:v>
                </c:pt>
                <c:pt idx="11">
                  <c:v>0.98944519621109606</c:v>
                </c:pt>
                <c:pt idx="12">
                  <c:v>0.98919428529987674</c:v>
                </c:pt>
                <c:pt idx="13">
                  <c:v>0.98746589987465905</c:v>
                </c:pt>
                <c:pt idx="14">
                  <c:v>0.97956535841712622</c:v>
                </c:pt>
                <c:pt idx="15">
                  <c:v>0.9784831825973872</c:v>
                </c:pt>
                <c:pt idx="16">
                  <c:v>0.97718021462933269</c:v>
                </c:pt>
                <c:pt idx="17">
                  <c:v>0.97617819268722106</c:v>
                </c:pt>
                <c:pt idx="18">
                  <c:v>0.96925884504665272</c:v>
                </c:pt>
                <c:pt idx="19">
                  <c:v>0.96106266286606645</c:v>
                </c:pt>
                <c:pt idx="20">
                  <c:v>0.95150567070786074</c:v>
                </c:pt>
                <c:pt idx="21">
                  <c:v>0.96263378564826596</c:v>
                </c:pt>
                <c:pt idx="22">
                  <c:v>0.92886562748890655</c:v>
                </c:pt>
                <c:pt idx="23">
                  <c:v>0.98372862658576943</c:v>
                </c:pt>
                <c:pt idx="24">
                  <c:v>0.98545182046047697</c:v>
                </c:pt>
                <c:pt idx="25">
                  <c:v>0.98316972107122003</c:v>
                </c:pt>
                <c:pt idx="26">
                  <c:v>0.91429230591763755</c:v>
                </c:pt>
                <c:pt idx="27">
                  <c:v>0.98705775059681877</c:v>
                </c:pt>
                <c:pt idx="28">
                  <c:v>0.98750380981408103</c:v>
                </c:pt>
                <c:pt idx="29">
                  <c:v>0.98512265052564507</c:v>
                </c:pt>
                <c:pt idx="30">
                  <c:v>0.9828427464362024</c:v>
                </c:pt>
                <c:pt idx="31">
                  <c:v>0.9720236722773038</c:v>
                </c:pt>
                <c:pt idx="32">
                  <c:v>0.97890864697283664</c:v>
                </c:pt>
                <c:pt idx="33">
                  <c:v>0.96010273972602744</c:v>
                </c:pt>
                <c:pt idx="34">
                  <c:v>0.97570667389144772</c:v>
                </c:pt>
                <c:pt idx="35">
                  <c:v>0.95293878801262277</c:v>
                </c:pt>
                <c:pt idx="36">
                  <c:v>0.95563833754015604</c:v>
                </c:pt>
                <c:pt idx="37">
                  <c:v>0.94657310857819243</c:v>
                </c:pt>
                <c:pt idx="38">
                  <c:v>0.94726760400281784</c:v>
                </c:pt>
                <c:pt idx="39">
                  <c:v>0.97461071730123505</c:v>
                </c:pt>
                <c:pt idx="40">
                  <c:v>0.94023463249835204</c:v>
                </c:pt>
                <c:pt idx="41">
                  <c:v>0.96333229491335981</c:v>
                </c:pt>
                <c:pt idx="42">
                  <c:v>0.96502641871180073</c:v>
                </c:pt>
                <c:pt idx="43">
                  <c:v>0.96002267990193335</c:v>
                </c:pt>
                <c:pt idx="44">
                  <c:v>0.9484601402425058</c:v>
                </c:pt>
                <c:pt idx="45">
                  <c:v>0.9706346710909225</c:v>
                </c:pt>
                <c:pt idx="46">
                  <c:v>0.93829521504956681</c:v>
                </c:pt>
              </c:numCache>
            </c:numRef>
          </c:val>
          <c:extLst>
            <c:ext xmlns:c16="http://schemas.microsoft.com/office/drawing/2014/chart" uri="{C3380CC4-5D6E-409C-BE32-E72D297353CC}">
              <c16:uniqueId val="{00000001-2E45-4BA8-8ED0-6717D3959CB1}"/>
            </c:ext>
          </c:extLst>
        </c:ser>
        <c:dLbls>
          <c:showLegendKey val="0"/>
          <c:showVal val="0"/>
          <c:showCatName val="0"/>
          <c:showSerName val="0"/>
          <c:showPercent val="0"/>
          <c:showBubbleSize val="0"/>
        </c:dLbls>
        <c:gapWidth val="60"/>
        <c:overlap val="-43"/>
        <c:axId val="94533888"/>
        <c:axId val="94535680"/>
      </c:barChart>
      <c:catAx>
        <c:axId val="9453388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dk1">
                    <a:lumMod val="65000"/>
                    <a:lumOff val="35000"/>
                  </a:schemeClr>
                </a:solidFill>
                <a:latin typeface="+mn-lt"/>
                <a:ea typeface="+mn-ea"/>
                <a:cs typeface="+mn-cs"/>
              </a:defRPr>
            </a:pPr>
            <a:endParaRPr lang="en-US"/>
          </a:p>
        </c:txPr>
        <c:crossAx val="94535680"/>
        <c:crosses val="autoZero"/>
        <c:auto val="1"/>
        <c:lblAlgn val="ctr"/>
        <c:lblOffset val="100"/>
        <c:noMultiLvlLbl val="0"/>
      </c:catAx>
      <c:valAx>
        <c:axId val="94535680"/>
        <c:scaling>
          <c:orientation val="minMax"/>
          <c:max val="1"/>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dk1">
                    <a:lumMod val="65000"/>
                    <a:lumOff val="35000"/>
                  </a:schemeClr>
                </a:solidFill>
                <a:latin typeface="+mn-lt"/>
                <a:ea typeface="+mn-ea"/>
                <a:cs typeface="+mn-cs"/>
              </a:defRPr>
            </a:pPr>
            <a:endParaRPr lang="en-US"/>
          </a:p>
        </c:txPr>
        <c:crossAx val="94533888"/>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0695976198523673E-2"/>
          <c:y val="4.4926729049147233E-2"/>
          <c:w val="0.93554657019223952"/>
          <c:h val="0.79188915136074967"/>
        </c:manualLayout>
      </c:layout>
      <c:barChart>
        <c:barDir val="col"/>
        <c:grouping val="clustered"/>
        <c:varyColors val="0"/>
        <c:ser>
          <c:idx val="0"/>
          <c:order val="0"/>
          <c:tx>
            <c:strRef>
              <c:f>'Graphs &amp; Tables'!$D$21</c:f>
              <c:strCache>
                <c:ptCount val="1"/>
                <c:pt idx="0">
                  <c:v>% Total Children Vaccinated</c:v>
                </c:pt>
              </c:strCache>
            </c:strRef>
          </c:tx>
          <c:spPr>
            <a:solidFill>
              <a:srgbClr val="00B050"/>
            </a:solidFill>
          </c:spPr>
          <c:invertIfNegative val="0"/>
          <c:dLbls>
            <c:numFmt formatCode="#,##0" sourceLinked="0"/>
            <c:spPr>
              <a:noFill/>
              <a:ln>
                <a:noFill/>
              </a:ln>
              <a:effectLst/>
            </c:spPr>
            <c:txPr>
              <a:bodyPr/>
              <a:lstStyle/>
              <a:p>
                <a:pPr>
                  <a:defRPr sz="1200"/>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'Graphs &amp; Tables'!$A$22:$A$30</c:f>
              <c:strCache>
                <c:ptCount val="9"/>
                <c:pt idx="0">
                  <c:v>AJK</c:v>
                </c:pt>
                <c:pt idx="1">
                  <c:v>BALOCHISTAN</c:v>
                </c:pt>
                <c:pt idx="2">
                  <c:v>GB</c:v>
                </c:pt>
                <c:pt idx="3">
                  <c:v>ISLAMABAD</c:v>
                </c:pt>
                <c:pt idx="4">
                  <c:v>KP</c:v>
                </c:pt>
                <c:pt idx="5">
                  <c:v>KPTD</c:v>
                </c:pt>
                <c:pt idx="6">
                  <c:v>PUNJAB</c:v>
                </c:pt>
                <c:pt idx="7">
                  <c:v>SINDH</c:v>
                </c:pt>
                <c:pt idx="8">
                  <c:v>TOTAL</c:v>
                </c:pt>
              </c:strCache>
            </c:strRef>
          </c:cat>
          <c:val>
            <c:numRef>
              <c:f>'Graphs &amp; Tables'!$D$22:$D$30</c:f>
              <c:numCache>
                <c:formatCode>0</c:formatCode>
                <c:ptCount val="9"/>
                <c:pt idx="0">
                  <c:v>99.38</c:v>
                </c:pt>
                <c:pt idx="1">
                  <c:v>96.27</c:v>
                </c:pt>
                <c:pt idx="2">
                  <c:v>100.38</c:v>
                </c:pt>
                <c:pt idx="3">
                  <c:v>102.21</c:v>
                </c:pt>
                <c:pt idx="4">
                  <c:v>100.91</c:v>
                </c:pt>
                <c:pt idx="5">
                  <c:v>103.93</c:v>
                </c:pt>
                <c:pt idx="6">
                  <c:v>105.38</c:v>
                </c:pt>
                <c:pt idx="7">
                  <c:v>101.43</c:v>
                </c:pt>
                <c:pt idx="8">
                  <c:v>102.83</c:v>
                </c:pt>
              </c:numCache>
            </c:numRef>
          </c:val>
          <c:extLst>
            <c:ext xmlns:c16="http://schemas.microsoft.com/office/drawing/2014/chart" uri="{C3380CC4-5D6E-409C-BE32-E72D297353CC}">
              <c16:uniqueId val="{00000000-D203-4343-A0C4-63F096C71E34}"/>
            </c:ext>
          </c:extLst>
        </c:ser>
        <c:dLbls>
          <c:showLegendKey val="0"/>
          <c:showVal val="0"/>
          <c:showCatName val="0"/>
          <c:showSerName val="0"/>
          <c:showPercent val="0"/>
          <c:showBubbleSize val="0"/>
        </c:dLbls>
        <c:gapWidth val="90"/>
        <c:axId val="101411072"/>
        <c:axId val="101418496"/>
      </c:barChart>
      <c:catAx>
        <c:axId val="101411072"/>
        <c:scaling>
          <c:orientation val="minMax"/>
        </c:scaling>
        <c:delete val="0"/>
        <c:axPos val="b"/>
        <c:numFmt formatCode="General" sourceLinked="0"/>
        <c:majorTickMark val="out"/>
        <c:minorTickMark val="none"/>
        <c:tickLblPos val="nextTo"/>
        <c:txPr>
          <a:bodyPr/>
          <a:lstStyle/>
          <a:p>
            <a:pPr>
              <a:defRPr sz="1000"/>
            </a:pPr>
            <a:endParaRPr lang="en-US"/>
          </a:p>
        </c:txPr>
        <c:crossAx val="101418496"/>
        <c:crosses val="autoZero"/>
        <c:auto val="1"/>
        <c:lblAlgn val="ctr"/>
        <c:lblOffset val="100"/>
        <c:noMultiLvlLbl val="0"/>
      </c:catAx>
      <c:valAx>
        <c:axId val="101418496"/>
        <c:scaling>
          <c:orientation val="minMax"/>
          <c:max val="100"/>
          <c:min val="0"/>
        </c:scaling>
        <c:delete val="0"/>
        <c:axPos val="l"/>
        <c:majorGridlines>
          <c:spPr>
            <a:ln w="3175">
              <a:solidFill>
                <a:schemeClr val="bg1">
                  <a:lumMod val="95000"/>
                </a:schemeClr>
              </a:solidFill>
            </a:ln>
          </c:spPr>
        </c:majorGridlines>
        <c:numFmt formatCode="0" sourceLinked="1"/>
        <c:majorTickMark val="out"/>
        <c:minorTickMark val="none"/>
        <c:tickLblPos val="nextTo"/>
        <c:crossAx val="101411072"/>
        <c:crosses val="autoZero"/>
        <c:crossBetween val="between"/>
        <c:majorUnit val="20"/>
      </c:valAx>
    </c:plotArea>
    <c:legend>
      <c:legendPos val="r"/>
      <c:layout>
        <c:manualLayout>
          <c:xMode val="edge"/>
          <c:yMode val="edge"/>
          <c:x val="0.25068345789049817"/>
          <c:y val="0.93669021516093098"/>
          <c:w val="0.54157939319588233"/>
          <c:h val="5.3275972379056402E-2"/>
        </c:manualLayout>
      </c:layout>
      <c:overlay val="0"/>
      <c:txPr>
        <a:bodyPr/>
        <a:lstStyle/>
        <a:p>
          <a:pPr>
            <a:defRPr b="1"/>
          </a:pPr>
          <a:endParaRPr lang="en-US"/>
        </a:p>
      </c:txPr>
    </c:legend>
    <c:plotVisOnly val="1"/>
    <c:dispBlanksAs val="gap"/>
    <c:showDLblsOverMax val="0"/>
  </c:chart>
  <c:spPr>
    <a:ln w="3175">
      <a:solidFill>
        <a:sysClr val="window" lastClr="FFFFFF">
          <a:lumMod val="95000"/>
        </a:sysClr>
      </a:solidFill>
    </a:ln>
  </c:spPr>
  <c:txPr>
    <a:bodyPr/>
    <a:lstStyle/>
    <a:p>
      <a:pPr>
        <a:defRPr sz="105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8303979430565837E-2"/>
          <c:y val="4.4123256725806637E-2"/>
          <c:w val="0.93563633535713631"/>
          <c:h val="0.79824082174913324"/>
        </c:manualLayout>
      </c:layout>
      <c:barChart>
        <c:barDir val="col"/>
        <c:grouping val="percentStacked"/>
        <c:varyColors val="0"/>
        <c:ser>
          <c:idx val="0"/>
          <c:order val="0"/>
          <c:tx>
            <c:strRef>
              <c:f>'Graphs &amp; Tables'!$D$34</c:f>
              <c:strCache>
                <c:ptCount val="1"/>
                <c:pt idx="0">
                  <c:v>Covered Missed</c:v>
                </c:pt>
              </c:strCache>
            </c:strRef>
          </c:tx>
          <c:invertIfNegative val="0"/>
          <c:dLbls>
            <c:spPr>
              <a:noFill/>
              <a:ln>
                <a:noFill/>
              </a:ln>
              <a:effectLst/>
            </c:spPr>
            <c:txPr>
              <a:bodyPr/>
              <a:lstStyle/>
              <a:p>
                <a:pPr>
                  <a:defRPr i="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'Graphs &amp; Tables'!$A$35:$A$43</c:f>
              <c:strCache>
                <c:ptCount val="9"/>
                <c:pt idx="0">
                  <c:v>AJK</c:v>
                </c:pt>
                <c:pt idx="1">
                  <c:v>BALOCHISTAN</c:v>
                </c:pt>
                <c:pt idx="2">
                  <c:v>GB</c:v>
                </c:pt>
                <c:pt idx="3">
                  <c:v>ISLAMABAD</c:v>
                </c:pt>
                <c:pt idx="4">
                  <c:v>KP</c:v>
                </c:pt>
                <c:pt idx="5">
                  <c:v>KPTD</c:v>
                </c:pt>
                <c:pt idx="6">
                  <c:v>PUNJAB</c:v>
                </c:pt>
                <c:pt idx="7">
                  <c:v>SINDH</c:v>
                </c:pt>
                <c:pt idx="8">
                  <c:v>TOTAL</c:v>
                </c:pt>
              </c:strCache>
            </c:strRef>
          </c:cat>
          <c:val>
            <c:numRef>
              <c:f>'Graphs &amp; Tables'!$D$35:$D$43</c:f>
              <c:numCache>
                <c:formatCode>General</c:formatCode>
                <c:ptCount val="9"/>
                <c:pt idx="0">
                  <c:v>12590</c:v>
                </c:pt>
                <c:pt idx="1">
                  <c:v>94273</c:v>
                </c:pt>
                <c:pt idx="2">
                  <c:v>3655</c:v>
                </c:pt>
                <c:pt idx="3">
                  <c:v>29263</c:v>
                </c:pt>
                <c:pt idx="4">
                  <c:v>350229</c:v>
                </c:pt>
                <c:pt idx="5">
                  <c:v>51975</c:v>
                </c:pt>
                <c:pt idx="6">
                  <c:v>1125821</c:v>
                </c:pt>
                <c:pt idx="7">
                  <c:v>787309</c:v>
                </c:pt>
                <c:pt idx="8">
                  <c:v>2455115</c:v>
                </c:pt>
              </c:numCache>
            </c:numRef>
          </c:val>
          <c:extLst>
            <c:ext xmlns:c16="http://schemas.microsoft.com/office/drawing/2014/chart" uri="{C3380CC4-5D6E-409C-BE32-E72D297353CC}">
              <c16:uniqueId val="{00000000-080C-49DC-90DB-916C59007EE7}"/>
            </c:ext>
          </c:extLst>
        </c:ser>
        <c:ser>
          <c:idx val="1"/>
          <c:order val="1"/>
          <c:tx>
            <c:strRef>
              <c:f>'Graphs &amp; Tables'!$H$34</c:f>
              <c:strCache>
                <c:ptCount val="1"/>
                <c:pt idx="0">
                  <c:v>Still Missed</c:v>
                </c:pt>
              </c:strCache>
            </c:strRef>
          </c:tx>
          <c:invertIfNegative val="0"/>
          <c:dLbls>
            <c:spPr>
              <a:noFill/>
              <a:ln>
                <a:noFill/>
              </a:ln>
              <a:effectLst/>
            </c:spPr>
            <c:txPr>
              <a:bodyPr/>
              <a:lstStyle/>
              <a:p>
                <a:pPr>
                  <a:defRPr i="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'Graphs &amp; Tables'!$A$35:$A$43</c:f>
              <c:strCache>
                <c:ptCount val="9"/>
                <c:pt idx="0">
                  <c:v>AJK</c:v>
                </c:pt>
                <c:pt idx="1">
                  <c:v>BALOCHISTAN</c:v>
                </c:pt>
                <c:pt idx="2">
                  <c:v>GB</c:v>
                </c:pt>
                <c:pt idx="3">
                  <c:v>ISLAMABAD</c:v>
                </c:pt>
                <c:pt idx="4">
                  <c:v>KP</c:v>
                </c:pt>
                <c:pt idx="5">
                  <c:v>KPTD</c:v>
                </c:pt>
                <c:pt idx="6">
                  <c:v>PUNJAB</c:v>
                </c:pt>
                <c:pt idx="7">
                  <c:v>SINDH</c:v>
                </c:pt>
                <c:pt idx="8">
                  <c:v>TOTAL</c:v>
                </c:pt>
              </c:strCache>
            </c:strRef>
          </c:cat>
          <c:val>
            <c:numRef>
              <c:f>'Graphs &amp; Tables'!$H$35:$H$43</c:f>
              <c:numCache>
                <c:formatCode>General</c:formatCode>
                <c:ptCount val="9"/>
                <c:pt idx="0">
                  <c:v>257</c:v>
                </c:pt>
                <c:pt idx="1">
                  <c:v>41032</c:v>
                </c:pt>
                <c:pt idx="2">
                  <c:v>464</c:v>
                </c:pt>
                <c:pt idx="3">
                  <c:v>2523</c:v>
                </c:pt>
                <c:pt idx="4">
                  <c:v>26361</c:v>
                </c:pt>
                <c:pt idx="5">
                  <c:v>4408</c:v>
                </c:pt>
                <c:pt idx="6">
                  <c:v>22832</c:v>
                </c:pt>
                <c:pt idx="7">
                  <c:v>157822</c:v>
                </c:pt>
                <c:pt idx="8">
                  <c:v>255699</c:v>
                </c:pt>
              </c:numCache>
            </c:numRef>
          </c:val>
          <c:extLst>
            <c:ext xmlns:c16="http://schemas.microsoft.com/office/drawing/2014/chart" uri="{C3380CC4-5D6E-409C-BE32-E72D297353CC}">
              <c16:uniqueId val="{00000001-080C-49DC-90DB-916C59007EE7}"/>
            </c:ext>
          </c:extLst>
        </c:ser>
        <c:dLbls>
          <c:showLegendKey val="0"/>
          <c:showVal val="0"/>
          <c:showCatName val="0"/>
          <c:showSerName val="0"/>
          <c:showPercent val="0"/>
          <c:showBubbleSize val="0"/>
        </c:dLbls>
        <c:gapWidth val="40"/>
        <c:overlap val="100"/>
        <c:axId val="88989696"/>
        <c:axId val="88991232"/>
      </c:barChart>
      <c:catAx>
        <c:axId val="88989696"/>
        <c:scaling>
          <c:orientation val="minMax"/>
        </c:scaling>
        <c:delete val="0"/>
        <c:axPos val="b"/>
        <c:numFmt formatCode="General" sourceLinked="1"/>
        <c:majorTickMark val="out"/>
        <c:minorTickMark val="none"/>
        <c:tickLblPos val="nextTo"/>
        <c:crossAx val="88991232"/>
        <c:crosses val="autoZero"/>
        <c:auto val="1"/>
        <c:lblAlgn val="ctr"/>
        <c:lblOffset val="100"/>
        <c:noMultiLvlLbl val="0"/>
      </c:catAx>
      <c:valAx>
        <c:axId val="88991232"/>
        <c:scaling>
          <c:orientation val="minMax"/>
        </c:scaling>
        <c:delete val="0"/>
        <c:axPos val="l"/>
        <c:majorGridlines>
          <c:spPr>
            <a:ln w="3175">
              <a:solidFill>
                <a:schemeClr val="bg1">
                  <a:lumMod val="95000"/>
                </a:schemeClr>
              </a:solidFill>
            </a:ln>
          </c:spPr>
        </c:majorGridlines>
        <c:numFmt formatCode="0%" sourceLinked="1"/>
        <c:majorTickMark val="out"/>
        <c:minorTickMark val="none"/>
        <c:tickLblPos val="nextTo"/>
        <c:crossAx val="88989696"/>
        <c:crosses val="autoZero"/>
        <c:crossBetween val="between"/>
        <c:majorUnit val="0.2"/>
      </c:valAx>
    </c:plotArea>
    <c:legend>
      <c:legendPos val="r"/>
      <c:legendEntry>
        <c:idx val="0"/>
        <c:txPr>
          <a:bodyPr/>
          <a:lstStyle/>
          <a:p>
            <a:pPr>
              <a:defRPr b="1"/>
            </a:pPr>
            <a:endParaRPr lang="en-US"/>
          </a:p>
        </c:txPr>
      </c:legendEntry>
      <c:layout>
        <c:manualLayout>
          <c:xMode val="edge"/>
          <c:yMode val="edge"/>
          <c:x val="0.35540198321447553"/>
          <c:y val="0.94477692880829156"/>
          <c:w val="0.30841017765658946"/>
          <c:h val="5.2323181686041498E-2"/>
        </c:manualLayout>
      </c:layout>
      <c:overlay val="0"/>
      <c:txPr>
        <a:bodyPr/>
        <a:lstStyle/>
        <a:p>
          <a:pPr>
            <a:defRPr b="1"/>
          </a:pPr>
          <a:endParaRPr lang="en-US"/>
        </a:p>
      </c:txPr>
    </c:legend>
    <c:plotVisOnly val="1"/>
    <c:dispBlanksAs val="gap"/>
    <c:showDLblsOverMax val="0"/>
  </c:chart>
  <c:spPr>
    <a:ln w="3175">
      <a:solidFill>
        <a:sysClr val="window" lastClr="FFFFFF">
          <a:lumMod val="95000"/>
        </a:sysClr>
      </a:solidFill>
    </a:ln>
  </c:spPr>
  <c:txPr>
    <a:bodyPr/>
    <a:lstStyle/>
    <a:p>
      <a:pPr>
        <a:defRPr sz="11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2523531541315949E-2"/>
          <c:y val="4.4123270533145492E-2"/>
          <c:w val="0.93002511539505828"/>
          <c:h val="0.81230849239820258"/>
        </c:manualLayout>
      </c:layout>
      <c:barChart>
        <c:barDir val="col"/>
        <c:grouping val="percentStacked"/>
        <c:varyColors val="0"/>
        <c:ser>
          <c:idx val="0"/>
          <c:order val="0"/>
          <c:tx>
            <c:strRef>
              <c:f>'Graphs &amp; Tables'!$B$34</c:f>
              <c:strCache>
                <c:ptCount val="1"/>
                <c:pt idx="0">
                  <c:v>Covered Refusals</c:v>
                </c:pt>
              </c:strCache>
            </c:strRef>
          </c:tx>
          <c:invertIfNegative val="0"/>
          <c:dLbls>
            <c:spPr>
              <a:noFill/>
              <a:ln>
                <a:noFill/>
              </a:ln>
              <a:effectLst/>
            </c:spPr>
            <c:txPr>
              <a:bodyPr/>
              <a:lstStyle/>
              <a:p>
                <a:pPr>
                  <a:defRPr i="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'Graphs &amp; Tables'!$A$35:$A$43</c:f>
              <c:strCache>
                <c:ptCount val="9"/>
                <c:pt idx="0">
                  <c:v>AJK</c:v>
                </c:pt>
                <c:pt idx="1">
                  <c:v>BALOCHISTAN</c:v>
                </c:pt>
                <c:pt idx="2">
                  <c:v>GB</c:v>
                </c:pt>
                <c:pt idx="3">
                  <c:v>ISLAMABAD</c:v>
                </c:pt>
                <c:pt idx="4">
                  <c:v>KP</c:v>
                </c:pt>
                <c:pt idx="5">
                  <c:v>KPTD</c:v>
                </c:pt>
                <c:pt idx="6">
                  <c:v>PUNJAB</c:v>
                </c:pt>
                <c:pt idx="7">
                  <c:v>SINDH</c:v>
                </c:pt>
                <c:pt idx="8">
                  <c:v>TOTAL</c:v>
                </c:pt>
              </c:strCache>
            </c:strRef>
          </c:cat>
          <c:val>
            <c:numRef>
              <c:f>'Graphs &amp; Tables'!$B$35:$B$43</c:f>
              <c:numCache>
                <c:formatCode>General</c:formatCode>
                <c:ptCount val="9"/>
                <c:pt idx="0">
                  <c:v>13</c:v>
                </c:pt>
                <c:pt idx="1">
                  <c:v>17816</c:v>
                </c:pt>
                <c:pt idx="2">
                  <c:v>29</c:v>
                </c:pt>
                <c:pt idx="3">
                  <c:v>867</c:v>
                </c:pt>
                <c:pt idx="4">
                  <c:v>23532</c:v>
                </c:pt>
                <c:pt idx="5">
                  <c:v>681</c:v>
                </c:pt>
                <c:pt idx="6">
                  <c:v>2032</c:v>
                </c:pt>
                <c:pt idx="7">
                  <c:v>75002</c:v>
                </c:pt>
                <c:pt idx="8">
                  <c:v>119972</c:v>
                </c:pt>
              </c:numCache>
            </c:numRef>
          </c:val>
          <c:extLst>
            <c:ext xmlns:c16="http://schemas.microsoft.com/office/drawing/2014/chart" uri="{C3380CC4-5D6E-409C-BE32-E72D297353CC}">
              <c16:uniqueId val="{00000000-1837-4A4F-8057-87873B8DBF8F}"/>
            </c:ext>
          </c:extLst>
        </c:ser>
        <c:ser>
          <c:idx val="1"/>
          <c:order val="1"/>
          <c:tx>
            <c:strRef>
              <c:f>'Graphs &amp; Tables'!$F$34</c:f>
              <c:strCache>
                <c:ptCount val="1"/>
                <c:pt idx="0">
                  <c:v>Still Refusals</c:v>
                </c:pt>
              </c:strCache>
            </c:strRef>
          </c:tx>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1-1837-4A4F-8057-87873B8DBF8F}"/>
                </c:ext>
              </c:extLst>
            </c:dLbl>
            <c:spPr>
              <a:noFill/>
              <a:ln>
                <a:noFill/>
              </a:ln>
              <a:effectLst/>
            </c:spPr>
            <c:txPr>
              <a:bodyPr/>
              <a:lstStyle/>
              <a:p>
                <a:pPr>
                  <a:defRPr i="1">
                    <a:solidFill>
                      <a:srgbClr val="FF000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'Graphs &amp; Tables'!$A$35:$A$43</c:f>
              <c:strCache>
                <c:ptCount val="9"/>
                <c:pt idx="0">
                  <c:v>AJK</c:v>
                </c:pt>
                <c:pt idx="1">
                  <c:v>BALOCHISTAN</c:v>
                </c:pt>
                <c:pt idx="2">
                  <c:v>GB</c:v>
                </c:pt>
                <c:pt idx="3">
                  <c:v>ISLAMABAD</c:v>
                </c:pt>
                <c:pt idx="4">
                  <c:v>KP</c:v>
                </c:pt>
                <c:pt idx="5">
                  <c:v>KPTD</c:v>
                </c:pt>
                <c:pt idx="6">
                  <c:v>PUNJAB</c:v>
                </c:pt>
                <c:pt idx="7">
                  <c:v>SINDH</c:v>
                </c:pt>
                <c:pt idx="8">
                  <c:v>TOTAL</c:v>
                </c:pt>
              </c:strCache>
            </c:strRef>
          </c:cat>
          <c:val>
            <c:numRef>
              <c:f>'Graphs &amp; Tables'!$F$35:$F$43</c:f>
              <c:numCache>
                <c:formatCode>General</c:formatCode>
                <c:ptCount val="9"/>
                <c:pt idx="0">
                  <c:v>69</c:v>
                </c:pt>
                <c:pt idx="1">
                  <c:v>3884</c:v>
                </c:pt>
                <c:pt idx="2">
                  <c:v>0</c:v>
                </c:pt>
                <c:pt idx="3">
                  <c:v>185</c:v>
                </c:pt>
                <c:pt idx="4">
                  <c:v>7504</c:v>
                </c:pt>
                <c:pt idx="5">
                  <c:v>94</c:v>
                </c:pt>
                <c:pt idx="6">
                  <c:v>458</c:v>
                </c:pt>
                <c:pt idx="7">
                  <c:v>90701</c:v>
                </c:pt>
                <c:pt idx="8">
                  <c:v>102895</c:v>
                </c:pt>
              </c:numCache>
            </c:numRef>
          </c:val>
          <c:extLst>
            <c:ext xmlns:c16="http://schemas.microsoft.com/office/drawing/2014/chart" uri="{C3380CC4-5D6E-409C-BE32-E72D297353CC}">
              <c16:uniqueId val="{00000002-1837-4A4F-8057-87873B8DBF8F}"/>
            </c:ext>
          </c:extLst>
        </c:ser>
        <c:dLbls>
          <c:showLegendKey val="0"/>
          <c:showVal val="0"/>
          <c:showCatName val="0"/>
          <c:showSerName val="0"/>
          <c:showPercent val="0"/>
          <c:showBubbleSize val="0"/>
        </c:dLbls>
        <c:gapWidth val="40"/>
        <c:overlap val="100"/>
        <c:axId val="91740032"/>
        <c:axId val="91751552"/>
      </c:barChart>
      <c:catAx>
        <c:axId val="91740032"/>
        <c:scaling>
          <c:orientation val="minMax"/>
        </c:scaling>
        <c:delete val="0"/>
        <c:axPos val="b"/>
        <c:numFmt formatCode="General" sourceLinked="0"/>
        <c:majorTickMark val="out"/>
        <c:minorTickMark val="none"/>
        <c:tickLblPos val="nextTo"/>
        <c:crossAx val="91751552"/>
        <c:crosses val="autoZero"/>
        <c:auto val="1"/>
        <c:lblAlgn val="ctr"/>
        <c:lblOffset val="100"/>
        <c:noMultiLvlLbl val="0"/>
      </c:catAx>
      <c:valAx>
        <c:axId val="91751552"/>
        <c:scaling>
          <c:orientation val="minMax"/>
          <c:min val="0"/>
        </c:scaling>
        <c:delete val="0"/>
        <c:axPos val="l"/>
        <c:majorGridlines>
          <c:spPr>
            <a:ln w="3175">
              <a:solidFill>
                <a:schemeClr val="bg1">
                  <a:lumMod val="95000"/>
                </a:schemeClr>
              </a:solidFill>
            </a:ln>
          </c:spPr>
        </c:majorGridlines>
        <c:numFmt formatCode="0%" sourceLinked="1"/>
        <c:majorTickMark val="out"/>
        <c:minorTickMark val="none"/>
        <c:tickLblPos val="nextTo"/>
        <c:crossAx val="91740032"/>
        <c:crosses val="autoZero"/>
        <c:crossBetween val="between"/>
        <c:majorUnit val="0.2"/>
      </c:valAx>
    </c:plotArea>
    <c:legend>
      <c:legendPos val="r"/>
      <c:legendEntry>
        <c:idx val="0"/>
        <c:txPr>
          <a:bodyPr/>
          <a:lstStyle/>
          <a:p>
            <a:pPr>
              <a:defRPr b="1"/>
            </a:pPr>
            <a:endParaRPr lang="en-US"/>
          </a:p>
        </c:txPr>
      </c:legendEntry>
      <c:layout>
        <c:manualLayout>
          <c:xMode val="edge"/>
          <c:yMode val="edge"/>
          <c:x val="0.31142776593167909"/>
          <c:y val="0.95157959744196063"/>
          <c:w val="0.37695072245662126"/>
          <c:h val="4.842040255803938E-2"/>
        </c:manualLayout>
      </c:layout>
      <c:overlay val="0"/>
      <c:txPr>
        <a:bodyPr/>
        <a:lstStyle/>
        <a:p>
          <a:pPr>
            <a:defRPr b="1"/>
          </a:pPr>
          <a:endParaRPr lang="en-US"/>
        </a:p>
      </c:txPr>
    </c:legend>
    <c:plotVisOnly val="1"/>
    <c:dispBlanksAs val="gap"/>
    <c:showDLblsOverMax val="0"/>
  </c:chart>
  <c:spPr>
    <a:ln w="3175">
      <a:solidFill>
        <a:sysClr val="window" lastClr="FFFFFF">
          <a:lumMod val="95000"/>
        </a:sysClr>
      </a:solidFill>
    </a:ln>
  </c:spPr>
  <c:txPr>
    <a:bodyPr/>
    <a:lstStyle/>
    <a:p>
      <a:pPr>
        <a:defRPr sz="11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'LQAS-PR-Apex v Partners-ProvL'!$F$1</c:f>
              <c:strCache>
                <c:ptCount val="1"/>
                <c:pt idx="0">
                  <c:v>%PR</c:v>
                </c:pt>
              </c:strCache>
            </c:strRef>
          </c:tx>
          <c:spPr>
            <a:solidFill>
              <a:schemeClr val="accent1"/>
            </a:solidFill>
            <a:ln>
              <a:noFill/>
            </a:ln>
            <a:effectLst/>
          </c:spPr>
          <c:invertIfNegative val="0"/>
          <c:cat>
            <c:multiLvlStrRef>
              <c:f>'LQAS-PR-Apex v Partners-ProvL'!$A$2:$B$19</c:f>
              <c:multiLvlStrCache>
                <c:ptCount val="18"/>
                <c:lvl>
                  <c:pt idx="0">
                    <c:v>3rd Party</c:v>
                  </c:pt>
                  <c:pt idx="1">
                    <c:v>Partner</c:v>
                  </c:pt>
                  <c:pt idx="2">
                    <c:v>3rd Party</c:v>
                  </c:pt>
                  <c:pt idx="3">
                    <c:v>Partner</c:v>
                  </c:pt>
                  <c:pt idx="4">
                    <c:v>3rd Party</c:v>
                  </c:pt>
                  <c:pt idx="5">
                    <c:v>Partner</c:v>
                  </c:pt>
                  <c:pt idx="6">
                    <c:v>3rd Party</c:v>
                  </c:pt>
                  <c:pt idx="7">
                    <c:v>Partner</c:v>
                  </c:pt>
                  <c:pt idx="8">
                    <c:v>3rd Party</c:v>
                  </c:pt>
                  <c:pt idx="9">
                    <c:v>Partner</c:v>
                  </c:pt>
                  <c:pt idx="10">
                    <c:v>3rd Party</c:v>
                  </c:pt>
                  <c:pt idx="11">
                    <c:v>Partner</c:v>
                  </c:pt>
                  <c:pt idx="12">
                    <c:v>3rd Party</c:v>
                  </c:pt>
                  <c:pt idx="13">
                    <c:v>Partner</c:v>
                  </c:pt>
                  <c:pt idx="14">
                    <c:v>3rd Party</c:v>
                  </c:pt>
                  <c:pt idx="15">
                    <c:v>Partner</c:v>
                  </c:pt>
                  <c:pt idx="16">
                    <c:v>3rd Party</c:v>
                  </c:pt>
                  <c:pt idx="17">
                    <c:v>Partner</c:v>
                  </c:pt>
                </c:lvl>
                <c:lvl>
                  <c:pt idx="0">
                    <c:v>AJK</c:v>
                  </c:pt>
                  <c:pt idx="2">
                    <c:v>BALOCH</c:v>
                  </c:pt>
                  <c:pt idx="4">
                    <c:v>GB</c:v>
                  </c:pt>
                  <c:pt idx="6">
                    <c:v>ISB</c:v>
                  </c:pt>
                  <c:pt idx="8">
                    <c:v>KP</c:v>
                  </c:pt>
                  <c:pt idx="10">
                    <c:v>KPTD</c:v>
                  </c:pt>
                  <c:pt idx="12">
                    <c:v>PUNJAB</c:v>
                  </c:pt>
                  <c:pt idx="14">
                    <c:v>SINDH</c:v>
                  </c:pt>
                  <c:pt idx="16">
                    <c:v>National</c:v>
                  </c:pt>
                </c:lvl>
              </c:multiLvlStrCache>
            </c:multiLvlStrRef>
          </c:cat>
          <c:val>
            <c:numRef>
              <c:f>'LQAS-PR-Apex v Partners-ProvL'!$F$2:$F$19</c:f>
              <c:numCache>
                <c:formatCode>0%</c:formatCode>
                <c:ptCount val="18"/>
                <c:pt idx="0">
                  <c:v>1</c:v>
                </c:pt>
                <c:pt idx="1">
                  <c:v>0.66666666666666696</c:v>
                </c:pt>
                <c:pt idx="2">
                  <c:v>0.78378378378378399</c:v>
                </c:pt>
                <c:pt idx="3">
                  <c:v>0.90909090909090895</c:v>
                </c:pt>
                <c:pt idx="4">
                  <c:v>1</c:v>
                </c:pt>
                <c:pt idx="5">
                  <c:v>0.4</c:v>
                </c:pt>
                <c:pt idx="6">
                  <c:v>0.41666666666666702</c:v>
                </c:pt>
                <c:pt idx="7">
                  <c:v>1</c:v>
                </c:pt>
                <c:pt idx="8">
                  <c:v>0.79850746268656703</c:v>
                </c:pt>
                <c:pt idx="9">
                  <c:v>0.84868421052631604</c:v>
                </c:pt>
                <c:pt idx="10">
                  <c:v>0.90082644628099195</c:v>
                </c:pt>
                <c:pt idx="11">
                  <c:v>0.94642857142857195</c:v>
                </c:pt>
                <c:pt idx="12">
                  <c:v>0.8</c:v>
                </c:pt>
                <c:pt idx="13">
                  <c:v>0.954198473282443</c:v>
                </c:pt>
                <c:pt idx="14">
                  <c:v>0.76760563380281699</c:v>
                </c:pt>
                <c:pt idx="15">
                  <c:v>0.90502793296089401</c:v>
                </c:pt>
                <c:pt idx="16">
                  <c:v>0.804953560371517</c:v>
                </c:pt>
                <c:pt idx="17">
                  <c:v>0.90078740157480297</c:v>
                </c:pt>
              </c:numCache>
            </c:numRef>
          </c:val>
          <c:extLst>
            <c:ext xmlns:c16="http://schemas.microsoft.com/office/drawing/2014/chart" uri="{C3380CC4-5D6E-409C-BE32-E72D297353CC}">
              <c16:uniqueId val="{00000000-E5B3-456C-BA8D-158897F2BDDE}"/>
            </c:ext>
          </c:extLst>
        </c:ser>
        <c:dLbls>
          <c:showLegendKey val="0"/>
          <c:showVal val="0"/>
          <c:showCatName val="0"/>
          <c:showSerName val="0"/>
          <c:showPercent val="0"/>
          <c:showBubbleSize val="0"/>
        </c:dLbls>
        <c:gapWidth val="60"/>
        <c:overlap val="-43"/>
        <c:axId val="44874368"/>
        <c:axId val="44966272"/>
      </c:barChart>
      <c:catAx>
        <c:axId val="4487436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0" i="0" u="none" strike="noStrike" kern="1200" cap="none" spc="0" normalizeH="0" baseline="0">
                <a:solidFill>
                  <a:schemeClr val="dk1">
                    <a:lumMod val="65000"/>
                    <a:lumOff val="35000"/>
                  </a:schemeClr>
                </a:solidFill>
                <a:latin typeface="+mn-lt"/>
                <a:ea typeface="+mn-ea"/>
                <a:cs typeface="+mn-cs"/>
              </a:defRPr>
            </a:pPr>
            <a:endParaRPr lang="en-US"/>
          </a:p>
        </c:txPr>
        <c:crossAx val="44966272"/>
        <c:crosses val="autoZero"/>
        <c:auto val="1"/>
        <c:lblAlgn val="ctr"/>
        <c:lblOffset val="100"/>
        <c:noMultiLvlLbl val="0"/>
      </c:catAx>
      <c:valAx>
        <c:axId val="44966272"/>
        <c:scaling>
          <c:orientation val="minMax"/>
          <c:max val="1"/>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crossAx val="4487436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defRPr sz="900"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000" kern="1200"/>
  </cs:chartArea>
  <cs:dataLabel>
    <cs:lnRef idx="0"/>
    <cs:fillRef idx="0"/>
    <cs:effectRef idx="0"/>
    <cs:fontRef idx="minor">
      <a:schemeClr val="lt1"/>
    </cs:fontRef>
    <cs:spPr/>
    <cs:defRPr sz="10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0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drawing1.xml><?xml version="1.0" encoding="utf-8"?>
<c:userShapes xmlns:c="http://schemas.openxmlformats.org/drawingml/2006/chart">
  <cdr:relSizeAnchor xmlns:cdr="http://schemas.openxmlformats.org/drawingml/2006/chartDrawing">
    <cdr:from>
      <cdr:x>0.04167</cdr:x>
      <cdr:y>0.10595</cdr:y>
    </cdr:from>
    <cdr:to>
      <cdr:x>1</cdr:x>
      <cdr:y>0.10595</cdr:y>
    </cdr:to>
    <cdr:cxnSp macro="">
      <cdr:nvCxnSpPr>
        <cdr:cNvPr id="3" name="Straight Arrow Connector 2">
          <a:extLst xmlns:a="http://schemas.openxmlformats.org/drawingml/2006/main">
            <a:ext uri="{FF2B5EF4-FFF2-40B4-BE49-F238E27FC236}">
              <a16:creationId xmlns:a16="http://schemas.microsoft.com/office/drawing/2014/main" id="{13D2A958-4270-4DA7-A4BC-B7717A2B1010}"/>
            </a:ext>
          </a:extLst>
        </cdr:cNvPr>
        <cdr:cNvCxnSpPr/>
      </cdr:nvCxnSpPr>
      <cdr:spPr>
        <a:xfrm xmlns:a="http://schemas.openxmlformats.org/drawingml/2006/main" flipH="1">
          <a:off x="424690" y="511157"/>
          <a:ext cx="9767061" cy="0"/>
        </a:xfrm>
        <a:prstGeom xmlns:a="http://schemas.openxmlformats.org/drawingml/2006/main" prst="straightConnector1">
          <a:avLst/>
        </a:prstGeom>
        <a:ln xmlns:a="http://schemas.openxmlformats.org/drawingml/2006/main">
          <a:solidFill>
            <a:srgbClr val="FF0000"/>
          </a:solidFill>
          <a:tailEnd type="triangle"/>
        </a:ln>
      </cdr:spPr>
      <cdr:style>
        <a:lnRef xmlns:a="http://schemas.openxmlformats.org/drawingml/2006/main" idx="2">
          <a:schemeClr val="accent2"/>
        </a:lnRef>
        <a:fillRef xmlns:a="http://schemas.openxmlformats.org/drawingml/2006/main" idx="0">
          <a:schemeClr val="accent2"/>
        </a:fillRef>
        <a:effectRef xmlns:a="http://schemas.openxmlformats.org/drawingml/2006/main" idx="1">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5E14F9-97FB-4B30-B227-27112403168B}" type="datetimeFigureOut">
              <a:rPr lang="en-GB" smtClean="0"/>
              <a:t>16/09/2019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FA43AA-4A7D-4D99-9029-875036B2B978}" type="slidenum">
              <a:rPr lang="en-GB" smtClean="0"/>
              <a:t>‹#›</a:t>
            </a:fld>
            <a:endParaRPr lang="en-GB"/>
          </a:p>
        </p:txBody>
      </p:sp>
    </p:spTree>
    <p:extLst>
      <p:ext uri="{BB962C8B-B14F-4D97-AF65-F5344CB8AC3E}">
        <p14:creationId xmlns:p14="http://schemas.microsoft.com/office/powerpoint/2010/main" val="2006388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a:defRPr/>
            </a:pPr>
            <a:fld id="{12CD28B3-E15B-4014-93F9-3F87C934E016}" type="slidenum">
              <a:rPr lang="da-DK" smtClean="0"/>
              <a:pPr>
                <a:defRPr/>
              </a:pPr>
              <a:t>4</a:t>
            </a:fld>
            <a:endParaRPr lang="da-DK"/>
          </a:p>
        </p:txBody>
      </p:sp>
    </p:spTree>
    <p:extLst>
      <p:ext uri="{BB962C8B-B14F-4D97-AF65-F5344CB8AC3E}">
        <p14:creationId xmlns:p14="http://schemas.microsoft.com/office/powerpoint/2010/main" val="22889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order </a:t>
            </a:r>
            <a:r>
              <a:rPr lang="en-GB" dirty="0" err="1"/>
              <a:t>adj</a:t>
            </a:r>
            <a:r>
              <a:rPr lang="en-GB" dirty="0"/>
              <a:t>- any district directly bordering the source district has 1 in the matrix – others have 0</a:t>
            </a:r>
          </a:p>
          <a:p>
            <a:endParaRPr lang="en-GB" dirty="0"/>
          </a:p>
          <a:p>
            <a:r>
              <a:rPr lang="en-GB" dirty="0"/>
              <a:t>Gravity model – incorporates the 2 districts of interest and their relative populations and the direct straight line distance between them</a:t>
            </a:r>
          </a:p>
          <a:p>
            <a:endParaRPr lang="en-GB" dirty="0"/>
          </a:p>
          <a:p>
            <a:r>
              <a:rPr lang="en-GB" dirty="0"/>
              <a:t>Radiation model – incorporates the 2 districts of interest and the population of any district within the same straight line distance to the source population </a:t>
            </a:r>
          </a:p>
          <a:p>
            <a:endParaRPr lang="en-GB" dirty="0"/>
          </a:p>
          <a:p>
            <a:r>
              <a:rPr lang="en-GB" dirty="0"/>
              <a:t>This weights the likelihood of movement between the populations by incorporating the likelihood of movement to any other district with the same travel distance</a:t>
            </a:r>
          </a:p>
          <a:p>
            <a:endParaRPr lang="en-GB" dirty="0"/>
          </a:p>
          <a:p>
            <a:r>
              <a:rPr lang="en-GB" dirty="0"/>
              <a:t>These are all simple models of population movement – not taking in to account terrain features, road networks, ethnic associations etc. </a:t>
            </a:r>
          </a:p>
          <a:p>
            <a:endParaRPr lang="en-GB" dirty="0"/>
          </a:p>
        </p:txBody>
      </p:sp>
      <p:sp>
        <p:nvSpPr>
          <p:cNvPr id="4" name="Slide Number Placeholder 3"/>
          <p:cNvSpPr>
            <a:spLocks noGrp="1"/>
          </p:cNvSpPr>
          <p:nvPr>
            <p:ph type="sldNum" sz="quarter" idx="5"/>
          </p:nvPr>
        </p:nvSpPr>
        <p:spPr/>
        <p:txBody>
          <a:bodyPr/>
          <a:lstStyle/>
          <a:p>
            <a:fld id="{09FA43AA-4A7D-4D99-9029-875036B2B978}" type="slidenum">
              <a:rPr lang="en-GB" smtClean="0"/>
              <a:t>7</a:t>
            </a:fld>
            <a:endParaRPr lang="en-GB"/>
          </a:p>
        </p:txBody>
      </p:sp>
    </p:spTree>
    <p:extLst>
      <p:ext uri="{BB962C8B-B14F-4D97-AF65-F5344CB8AC3E}">
        <p14:creationId xmlns:p14="http://schemas.microsoft.com/office/powerpoint/2010/main" val="2955787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FA43AA-4A7D-4D99-9029-875036B2B978}" type="slidenum">
              <a:rPr lang="en-GB" smtClean="0"/>
              <a:t>8</a:t>
            </a:fld>
            <a:endParaRPr lang="en-GB"/>
          </a:p>
        </p:txBody>
      </p:sp>
    </p:spTree>
    <p:extLst>
      <p:ext uri="{BB962C8B-B14F-4D97-AF65-F5344CB8AC3E}">
        <p14:creationId xmlns:p14="http://schemas.microsoft.com/office/powerpoint/2010/main" val="277397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9FA43AA-4A7D-4D99-9029-875036B2B978}" type="slidenum">
              <a:rPr lang="en-GB" smtClean="0"/>
              <a:t>9</a:t>
            </a:fld>
            <a:endParaRPr lang="en-GB"/>
          </a:p>
        </p:txBody>
      </p:sp>
    </p:spTree>
    <p:extLst>
      <p:ext uri="{BB962C8B-B14F-4D97-AF65-F5344CB8AC3E}">
        <p14:creationId xmlns:p14="http://schemas.microsoft.com/office/powerpoint/2010/main" val="2652083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6 month periods after the start of 2016 out of sample predictions fitted on the previous data were compared to actual reported numbers of cases. </a:t>
            </a:r>
          </a:p>
          <a:p>
            <a:endParaRPr lang="en-GB" dirty="0"/>
          </a:p>
          <a:p>
            <a:r>
              <a:rPr lang="en-GB" dirty="0"/>
              <a:t>Calculating population immunity from RI and SIA coverage was redundant in the final model and including both individually resulted in better fit</a:t>
            </a:r>
          </a:p>
          <a:p>
            <a:endParaRPr lang="en-GB" dirty="0"/>
          </a:p>
        </p:txBody>
      </p:sp>
      <p:sp>
        <p:nvSpPr>
          <p:cNvPr id="4" name="Slide Number Placeholder 3"/>
          <p:cNvSpPr>
            <a:spLocks noGrp="1"/>
          </p:cNvSpPr>
          <p:nvPr>
            <p:ph type="sldNum" sz="quarter" idx="5"/>
          </p:nvPr>
        </p:nvSpPr>
        <p:spPr/>
        <p:txBody>
          <a:bodyPr/>
          <a:lstStyle/>
          <a:p>
            <a:fld id="{09FA43AA-4A7D-4D99-9029-875036B2B978}" type="slidenum">
              <a:rPr lang="en-GB" smtClean="0"/>
              <a:t>11</a:t>
            </a:fld>
            <a:endParaRPr lang="en-GB"/>
          </a:p>
        </p:txBody>
      </p:sp>
    </p:spTree>
    <p:extLst>
      <p:ext uri="{BB962C8B-B14F-4D97-AF65-F5344CB8AC3E}">
        <p14:creationId xmlns:p14="http://schemas.microsoft.com/office/powerpoint/2010/main" val="4230053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txBox="1">
            <a:spLocks noGrp="1" noChangeArrowheads="1"/>
          </p:cNvSpPr>
          <p:nvPr/>
        </p:nvSpPr>
        <p:spPr bwMode="auto">
          <a:xfrm>
            <a:off x="3940178" y="8842378"/>
            <a:ext cx="3013076" cy="465138"/>
          </a:xfrm>
          <a:prstGeom prst="rect">
            <a:avLst/>
          </a:prstGeom>
          <a:noFill/>
          <a:ln w="9525">
            <a:noFill/>
            <a:miter lim="800000"/>
            <a:headEnd/>
            <a:tailEnd/>
          </a:ln>
        </p:spPr>
        <p:txBody>
          <a:bodyPr lIns="94023" tIns="47011" rIns="94023" bIns="47011" anchor="b"/>
          <a:lstStyle/>
          <a:p>
            <a:pPr algn="r"/>
            <a:fld id="{7DEF5B60-C226-4437-B6FA-B37213A64450}" type="slidenum">
              <a:rPr lang="en-US" sz="1200">
                <a:latin typeface="Arial" charset="0"/>
              </a:rPr>
              <a:pPr algn="r"/>
              <a:t>35</a:t>
            </a:fld>
            <a:endParaRPr lang="en-US" sz="1200">
              <a:latin typeface="Arial" charset="0"/>
            </a:endParaRPr>
          </a:p>
        </p:txBody>
      </p:sp>
      <p:sp>
        <p:nvSpPr>
          <p:cNvPr id="90115" name="Rectangle 2"/>
          <p:cNvSpPr>
            <a:spLocks noGrp="1" noRot="1" noChangeAspect="1" noChangeArrowheads="1" noTextEdit="1"/>
          </p:cNvSpPr>
          <p:nvPr>
            <p:ph type="sldImg"/>
          </p:nvPr>
        </p:nvSpPr>
        <p:spPr>
          <a:xfrm>
            <a:off x="1147763" y="700088"/>
            <a:ext cx="4660900" cy="3495675"/>
          </a:xfrm>
          <a:ln/>
        </p:spPr>
      </p:sp>
      <p:sp>
        <p:nvSpPr>
          <p:cNvPr id="90116" name="Rectangle 3"/>
          <p:cNvSpPr>
            <a:spLocks noGrp="1" noChangeArrowheads="1"/>
          </p:cNvSpPr>
          <p:nvPr>
            <p:ph type="body" idx="1"/>
          </p:nvPr>
        </p:nvSpPr>
        <p:spPr>
          <a:xfrm>
            <a:off x="927102" y="4422776"/>
            <a:ext cx="5100638" cy="4187824"/>
          </a:xfrm>
          <a:noFill/>
          <a:ln/>
        </p:spPr>
        <p:txBody>
          <a:bodyPr/>
          <a:lstStyle/>
          <a:p>
            <a:endParaRPr lang="en-US" b="1"/>
          </a:p>
        </p:txBody>
      </p:sp>
    </p:spTree>
    <p:extLst>
      <p:ext uri="{BB962C8B-B14F-4D97-AF65-F5344CB8AC3E}">
        <p14:creationId xmlns:p14="http://schemas.microsoft.com/office/powerpoint/2010/main" val="3557990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txBox="1">
            <a:spLocks noGrp="1" noChangeArrowheads="1"/>
          </p:cNvSpPr>
          <p:nvPr/>
        </p:nvSpPr>
        <p:spPr bwMode="auto">
          <a:xfrm>
            <a:off x="3885317" y="8685555"/>
            <a:ext cx="2971122" cy="456889"/>
          </a:xfrm>
          <a:prstGeom prst="rect">
            <a:avLst/>
          </a:prstGeom>
          <a:noFill/>
          <a:ln w="9525">
            <a:noFill/>
            <a:miter lim="800000"/>
            <a:headEnd/>
            <a:tailEnd/>
          </a:ln>
        </p:spPr>
        <p:txBody>
          <a:bodyPr lIns="94742" tIns="47371" rIns="94742" bIns="47371" anchor="b"/>
          <a:lstStyle/>
          <a:p>
            <a:pPr algn="r"/>
            <a:fld id="{74041B75-3701-41B3-BBC7-CD801F81A8DC}" type="slidenum">
              <a:rPr lang="en-US" sz="1200">
                <a:latin typeface="Arial" charset="0"/>
              </a:rPr>
              <a:pPr algn="r"/>
              <a:t>37</a:t>
            </a:fld>
            <a:endParaRPr lang="en-US" sz="1200">
              <a:latin typeface="Arial" charset="0"/>
            </a:endParaRPr>
          </a:p>
        </p:txBody>
      </p:sp>
      <p:sp>
        <p:nvSpPr>
          <p:cNvPr id="88067" name="Rectangle 2"/>
          <p:cNvSpPr>
            <a:spLocks noGrp="1" noRot="1" noChangeAspect="1" noChangeArrowheads="1" noTextEdit="1"/>
          </p:cNvSpPr>
          <p:nvPr>
            <p:ph type="sldImg"/>
          </p:nvPr>
        </p:nvSpPr>
        <p:spPr>
          <a:xfrm>
            <a:off x="379413" y="687388"/>
            <a:ext cx="6102350" cy="3433762"/>
          </a:xfrm>
          <a:ln/>
        </p:spPr>
      </p:sp>
      <p:sp>
        <p:nvSpPr>
          <p:cNvPr id="88068" name="Rectangle 3"/>
          <p:cNvSpPr>
            <a:spLocks noGrp="1" noChangeArrowheads="1"/>
          </p:cNvSpPr>
          <p:nvPr>
            <p:ph type="body" idx="1"/>
          </p:nvPr>
        </p:nvSpPr>
        <p:spPr>
          <a:xfrm>
            <a:off x="914193" y="4344337"/>
            <a:ext cx="5029619" cy="4113552"/>
          </a:xfrm>
          <a:noFill/>
          <a:ln/>
        </p:spPr>
        <p:txBody>
          <a:bodyPr lIns="94742" tIns="47371" rIns="94742" bIns="47371"/>
          <a:lstStyle/>
          <a:p>
            <a:endParaRPr lang="en-US" b="1"/>
          </a:p>
        </p:txBody>
      </p:sp>
    </p:spTree>
    <p:extLst>
      <p:ext uri="{BB962C8B-B14F-4D97-AF65-F5344CB8AC3E}">
        <p14:creationId xmlns:p14="http://schemas.microsoft.com/office/powerpoint/2010/main" val="311220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439DD-B982-4401-9E78-CA1A34D14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55BB09C-E1E7-4F07-83E9-1617EA742C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3D9FF07-F339-4E86-B7D5-54B29EC94FA8}"/>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88D96FA4-1506-4312-8694-7CF31EB1CA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15B812-3B6B-405E-B8D6-A0EAC92C8D1D}"/>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279064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8356-47B2-4391-8599-3540E0CF492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C88E70B-99BC-4D8F-B436-D220BD9D04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9918611-EAAF-4D5F-9979-305C67A28368}"/>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C20A4417-B12B-4ECB-A1C7-055198F432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57A3BF-2182-4036-9963-F510183AD92F}"/>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84681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D75B1B-A1BB-4C31-88E6-CF191833D01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39CFD4B-2811-4A79-BD26-C3923E5D80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F208309-C7C8-4004-9CBC-5B4896C0B058}"/>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8F91B188-49BB-4C32-9525-6918573EB4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13C75E3-7A74-4644-BDDD-30DE340F2AFC}"/>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47291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ECC25-9FAC-4807-B109-62C6BDA7A2B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79EAED-CB7C-43EC-8885-DCB7E49C5D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4265076-C021-4449-81B9-CC9256B7D886}"/>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A5860062-17D1-4D18-8E3C-6196833452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5E274D-EA7A-4840-8E41-38F15E11293A}"/>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2868628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1F650-8064-487D-8123-D28E33D2BD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9DD795A-5268-4DD6-8A85-EBB699DB1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3F544D-AE50-4620-8987-1F6E3C99F991}"/>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D003650D-F6EB-4799-91BC-F7163A483B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132770D-CFD2-4041-8943-3026DB98FC7D}"/>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783861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01064-7CBF-42C3-8E11-E810CD2653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6F5BE2-9204-4994-913D-A2CEA0D9ED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B5C6B50-6CD0-4A5A-A8D4-5FD69EC7B6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B7ABC79-1E05-4DCD-8A92-D06A4B0470CB}"/>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6" name="Footer Placeholder 5">
            <a:extLst>
              <a:ext uri="{FF2B5EF4-FFF2-40B4-BE49-F238E27FC236}">
                <a16:creationId xmlns:a16="http://schemas.microsoft.com/office/drawing/2014/main" id="{AD7A60DC-3D98-4660-807C-5D1415EA00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233951-936E-4092-8A69-E1025921EB93}"/>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291429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A0749-D146-4356-B241-862CC79CACE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16574AF-3D58-4E93-A09F-C2CB749C7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E96393-F5B9-4A9F-931D-CDB95BAAEF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CDC9B49-6135-4AC3-9058-187118BFCA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2E995E-69E8-4784-97BC-AA4A9136A0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54A99F0-BB8F-4678-8471-40F45DA9BED6}"/>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8" name="Footer Placeholder 7">
            <a:extLst>
              <a:ext uri="{FF2B5EF4-FFF2-40B4-BE49-F238E27FC236}">
                <a16:creationId xmlns:a16="http://schemas.microsoft.com/office/drawing/2014/main" id="{D45EED4A-F213-41C3-B5D9-E3E4D63B932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97FC876-96CA-4766-A1E8-EBB519CFCD96}"/>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3510127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4AA2E-1381-4B28-A264-71555BB120A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B377724-0DAF-4DD8-9E26-C3E2BFDD8650}"/>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4" name="Footer Placeholder 3">
            <a:extLst>
              <a:ext uri="{FF2B5EF4-FFF2-40B4-BE49-F238E27FC236}">
                <a16:creationId xmlns:a16="http://schemas.microsoft.com/office/drawing/2014/main" id="{029FD32E-636F-4DEB-938A-DFC7FD6DA81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F892876-96DC-4D8E-9CDB-AF8776314050}"/>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3820660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AFCA43-8684-4C2B-A68D-9B7B54398A95}"/>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3" name="Footer Placeholder 2">
            <a:extLst>
              <a:ext uri="{FF2B5EF4-FFF2-40B4-BE49-F238E27FC236}">
                <a16:creationId xmlns:a16="http://schemas.microsoft.com/office/drawing/2014/main" id="{662D63BE-06A8-4A07-952D-839E6940EF2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2ED534B-6211-480A-B0B6-9990AFBDBFD7}"/>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420905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79416-532E-425C-AE7F-CB252AD900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9E21277-E843-4CFF-B56D-8414CC5B50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A13BBB0-3BCA-4B08-B6AC-19BCD9B34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710D8D-F94C-4D8A-983D-36A157867A4E}"/>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6" name="Footer Placeholder 5">
            <a:extLst>
              <a:ext uri="{FF2B5EF4-FFF2-40B4-BE49-F238E27FC236}">
                <a16:creationId xmlns:a16="http://schemas.microsoft.com/office/drawing/2014/main" id="{302DD58D-AB5D-4E1F-AB22-579150CAD54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7C1B70A-2757-44B6-B0C8-48A47E31F348}"/>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68037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F72D-EE09-4311-A873-4B8055A1E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01A680A-957D-4DD6-8681-F57C6A8B9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DB2B74C-19E8-4B57-A9BD-7AC712745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A32D57-73C6-4B78-81B7-D255AEA07236}"/>
              </a:ext>
            </a:extLst>
          </p:cNvPr>
          <p:cNvSpPr>
            <a:spLocks noGrp="1"/>
          </p:cNvSpPr>
          <p:nvPr>
            <p:ph type="dt" sz="half" idx="10"/>
          </p:nvPr>
        </p:nvSpPr>
        <p:spPr/>
        <p:txBody>
          <a:bodyPr/>
          <a:lstStyle/>
          <a:p>
            <a:fld id="{67F9E54D-851E-4D45-83FC-176B192635E2}" type="datetimeFigureOut">
              <a:rPr lang="en-GB" smtClean="0"/>
              <a:t>16/09/2019</a:t>
            </a:fld>
            <a:endParaRPr lang="en-GB"/>
          </a:p>
        </p:txBody>
      </p:sp>
      <p:sp>
        <p:nvSpPr>
          <p:cNvPr id="6" name="Footer Placeholder 5">
            <a:extLst>
              <a:ext uri="{FF2B5EF4-FFF2-40B4-BE49-F238E27FC236}">
                <a16:creationId xmlns:a16="http://schemas.microsoft.com/office/drawing/2014/main" id="{D04BB03D-36C9-4782-82D1-AE8D9EF868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0935E12-0F82-414C-B86F-5001CBDFDE0E}"/>
              </a:ext>
            </a:extLst>
          </p:cNvPr>
          <p:cNvSpPr>
            <a:spLocks noGrp="1"/>
          </p:cNvSpPr>
          <p:nvPr>
            <p:ph type="sldNum" sz="quarter" idx="12"/>
          </p:nvPr>
        </p:nvSpPr>
        <p:spPr/>
        <p:txBody>
          <a:bodyPr/>
          <a:lstStyle/>
          <a:p>
            <a:fld id="{1781547A-5D71-4F4A-823E-DC324E98C763}" type="slidenum">
              <a:rPr lang="en-GB" smtClean="0"/>
              <a:t>‹#›</a:t>
            </a:fld>
            <a:endParaRPr lang="en-GB"/>
          </a:p>
        </p:txBody>
      </p:sp>
    </p:spTree>
    <p:extLst>
      <p:ext uri="{BB962C8B-B14F-4D97-AF65-F5344CB8AC3E}">
        <p14:creationId xmlns:p14="http://schemas.microsoft.com/office/powerpoint/2010/main" val="1768647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9D623C-61BB-4578-B89C-8D20F5E410A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5F15E67-7895-4BFE-AD86-4A2E023AF1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D9E234-586B-4E3D-A07C-F56455F3F5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9E54D-851E-4D45-83FC-176B192635E2}" type="datetimeFigureOut">
              <a:rPr lang="en-GB" smtClean="0"/>
              <a:t>16/09/2019</a:t>
            </a:fld>
            <a:endParaRPr lang="en-GB"/>
          </a:p>
        </p:txBody>
      </p:sp>
      <p:sp>
        <p:nvSpPr>
          <p:cNvPr id="5" name="Footer Placeholder 4">
            <a:extLst>
              <a:ext uri="{FF2B5EF4-FFF2-40B4-BE49-F238E27FC236}">
                <a16:creationId xmlns:a16="http://schemas.microsoft.com/office/drawing/2014/main" id="{E1A229C8-A500-4009-A30D-5A0CD6CCB1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BB7682B-17E2-496D-B5FF-07D08DE3BD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1547A-5D71-4F4A-823E-DC324E98C763}" type="slidenum">
              <a:rPr lang="en-GB" smtClean="0"/>
              <a:t>‹#›</a:t>
            </a:fld>
            <a:endParaRPr lang="en-GB"/>
          </a:p>
        </p:txBody>
      </p:sp>
    </p:spTree>
    <p:extLst>
      <p:ext uri="{BB962C8B-B14F-4D97-AF65-F5344CB8AC3E}">
        <p14:creationId xmlns:p14="http://schemas.microsoft.com/office/powerpoint/2010/main" val="195827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FE7C40-37DA-4306-B493-00E8C9AE6EE3}"/>
              </a:ext>
            </a:extLst>
          </p:cNvPr>
          <p:cNvSpPr>
            <a:spLocks noGrp="1"/>
          </p:cNvSpPr>
          <p:nvPr>
            <p:ph type="title"/>
          </p:nvPr>
        </p:nvSpPr>
        <p:spPr/>
        <p:txBody>
          <a:bodyPr>
            <a:normAutofit/>
          </a:bodyPr>
          <a:lstStyle/>
          <a:p>
            <a:r>
              <a:rPr lang="en-GB" sz="3600" b="1" dirty="0">
                <a:solidFill>
                  <a:srgbClr val="002060"/>
                </a:solidFill>
                <a:latin typeface="Arial" panose="020B0604020202020204" pitchFamily="34" charset="0"/>
                <a:cs typeface="Arial" panose="020B0604020202020204" pitchFamily="34" charset="0"/>
              </a:rPr>
              <a:t>R workshop</a:t>
            </a:r>
          </a:p>
        </p:txBody>
      </p:sp>
      <p:sp>
        <p:nvSpPr>
          <p:cNvPr id="3" name="Content Placeholder 2">
            <a:extLst>
              <a:ext uri="{FF2B5EF4-FFF2-40B4-BE49-F238E27FC236}">
                <a16:creationId xmlns:a16="http://schemas.microsoft.com/office/drawing/2014/main" id="{C6CFF669-140D-4EA7-8571-875F84F8B15A}"/>
              </a:ext>
            </a:extLst>
          </p:cNvPr>
          <p:cNvSpPr>
            <a:spLocks noGrp="1"/>
          </p:cNvSpPr>
          <p:nvPr>
            <p:ph idx="1"/>
          </p:nvPr>
        </p:nvSpPr>
        <p:spPr/>
        <p:txBody>
          <a:bodyPr/>
          <a:lstStyle/>
          <a:p>
            <a:r>
              <a:rPr lang="en-GB" dirty="0"/>
              <a:t>The next few days will introduce you to using R and </a:t>
            </a:r>
            <a:r>
              <a:rPr lang="en-GB" dirty="0" err="1"/>
              <a:t>Rstudio</a:t>
            </a:r>
            <a:r>
              <a:rPr lang="en-GB" dirty="0"/>
              <a:t> to interact with and plot data.</a:t>
            </a:r>
          </a:p>
          <a:p>
            <a:r>
              <a:rPr lang="en-GB" dirty="0"/>
              <a:t>The data we will work with later in the week is related to prediction of the risk of poliovirus in Pakistan.</a:t>
            </a:r>
          </a:p>
          <a:p>
            <a:r>
              <a:rPr lang="en-GB" dirty="0"/>
              <a:t>The next few slides will introduce how this data is used in risk assessments.</a:t>
            </a:r>
          </a:p>
          <a:p>
            <a:endParaRPr lang="en-GB" dirty="0"/>
          </a:p>
        </p:txBody>
      </p:sp>
    </p:spTree>
    <p:extLst>
      <p:ext uri="{BB962C8B-B14F-4D97-AF65-F5344CB8AC3E}">
        <p14:creationId xmlns:p14="http://schemas.microsoft.com/office/powerpoint/2010/main" val="37304269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9319-7461-40D8-98C8-74D91C0CC681}"/>
              </a:ext>
            </a:extLst>
          </p:cNvPr>
          <p:cNvSpPr>
            <a:spLocks noGrp="1"/>
          </p:cNvSpPr>
          <p:nvPr>
            <p:ph type="title"/>
          </p:nvPr>
        </p:nvSpPr>
        <p:spPr/>
        <p:txBody>
          <a:bodyPr>
            <a:normAutofit/>
          </a:bodyPr>
          <a:lstStyle/>
          <a:p>
            <a:r>
              <a:rPr lang="en-GB" sz="3600" b="1" dirty="0">
                <a:solidFill>
                  <a:srgbClr val="002060"/>
                </a:solidFill>
              </a:rPr>
              <a:t>Force of infection</a:t>
            </a:r>
          </a:p>
        </p:txBody>
      </p:sp>
      <p:sp>
        <p:nvSpPr>
          <p:cNvPr id="3" name="Content Placeholder 2">
            <a:extLst>
              <a:ext uri="{FF2B5EF4-FFF2-40B4-BE49-F238E27FC236}">
                <a16:creationId xmlns:a16="http://schemas.microsoft.com/office/drawing/2014/main" id="{DB328B20-5F36-44B4-B2FC-D08900C19302}"/>
              </a:ext>
            </a:extLst>
          </p:cNvPr>
          <p:cNvSpPr>
            <a:spLocks noGrp="1"/>
          </p:cNvSpPr>
          <p:nvPr>
            <p:ph idx="1"/>
          </p:nvPr>
        </p:nvSpPr>
        <p:spPr/>
        <p:txBody>
          <a:bodyPr/>
          <a:lstStyle/>
          <a:p>
            <a:pPr marL="0" indent="0" algn="ctr">
              <a:buNone/>
            </a:pPr>
            <a:r>
              <a:rPr lang="en-GB" dirty="0"/>
              <a:t>“The rate at which susceptible individuals acquire disease”</a:t>
            </a:r>
          </a:p>
          <a:p>
            <a:pPr marL="0" indent="0" algn="ctr">
              <a:buNone/>
            </a:pPr>
            <a:endParaRPr lang="en-GB" dirty="0"/>
          </a:p>
          <a:p>
            <a:pPr marL="0" indent="0">
              <a:buNone/>
            </a:pPr>
            <a:r>
              <a:rPr lang="en-GB" dirty="0"/>
              <a:t>This depends on a number of factors such as likelihood of contacting infected individuals, probability of transmission on contact and the number of infected individuals.</a:t>
            </a:r>
          </a:p>
          <a:p>
            <a:pPr marL="0" indent="0">
              <a:buNone/>
            </a:pPr>
            <a:endParaRPr lang="en-GB" dirty="0"/>
          </a:p>
          <a:p>
            <a:pPr marL="0" indent="0">
              <a:buNone/>
            </a:pPr>
            <a:r>
              <a:rPr lang="en-GB" dirty="0"/>
              <a:t>Therefore population, number of local infections, total number of infections, vaccination coverage etc. all contribute to risk of disease.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71975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Results</a:t>
            </a:r>
          </a:p>
        </p:txBody>
      </p:sp>
      <p:pic>
        <p:nvPicPr>
          <p:cNvPr id="5" name="Content Placeholder 4">
            <a:extLst>
              <a:ext uri="{FF2B5EF4-FFF2-40B4-BE49-F238E27FC236}">
                <a16:creationId xmlns:a16="http://schemas.microsoft.com/office/drawing/2014/main" id="{BC14358C-2F33-4866-BC0D-359660E2CE86}"/>
              </a:ext>
            </a:extLst>
          </p:cNvPr>
          <p:cNvPicPr>
            <a:picLocks noGrp="1" noChangeAspect="1"/>
          </p:cNvPicPr>
          <p:nvPr>
            <p:ph idx="1"/>
          </p:nvPr>
        </p:nvPicPr>
        <p:blipFill>
          <a:blip r:embed="rId3"/>
          <a:stretch>
            <a:fillRect/>
          </a:stretch>
        </p:blipFill>
        <p:spPr>
          <a:xfrm>
            <a:off x="2812149" y="1825625"/>
            <a:ext cx="6567702" cy="4351338"/>
          </a:xfrm>
          <a:prstGeom prst="rect">
            <a:avLst/>
          </a:prstGeom>
        </p:spPr>
      </p:pic>
    </p:spTree>
    <p:extLst>
      <p:ext uri="{BB962C8B-B14F-4D97-AF65-F5344CB8AC3E}">
        <p14:creationId xmlns:p14="http://schemas.microsoft.com/office/powerpoint/2010/main" val="2151005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F241-6786-4EF0-BE6A-8B7CAEF4AB72}"/>
              </a:ext>
            </a:extLst>
          </p:cNvPr>
          <p:cNvSpPr>
            <a:spLocks noGrp="1"/>
          </p:cNvSpPr>
          <p:nvPr>
            <p:ph type="title"/>
          </p:nvPr>
        </p:nvSpPr>
        <p:spPr/>
        <p:txBody>
          <a:bodyPr>
            <a:normAutofit/>
          </a:bodyPr>
          <a:lstStyle/>
          <a:p>
            <a:r>
              <a:rPr lang="en-GB" sz="3600" b="1" dirty="0">
                <a:solidFill>
                  <a:srgbClr val="002060"/>
                </a:solidFill>
              </a:rPr>
              <a:t>Interpreting these odds ratios</a:t>
            </a:r>
          </a:p>
        </p:txBody>
      </p:sp>
      <p:pic>
        <p:nvPicPr>
          <p:cNvPr id="4" name="Content Placeholder 4">
            <a:extLst>
              <a:ext uri="{FF2B5EF4-FFF2-40B4-BE49-F238E27FC236}">
                <a16:creationId xmlns:a16="http://schemas.microsoft.com/office/drawing/2014/main" id="{89DCFE00-0048-4246-9645-24797B1A1B43}"/>
              </a:ext>
            </a:extLst>
          </p:cNvPr>
          <p:cNvPicPr>
            <a:picLocks noGrp="1" noChangeAspect="1"/>
          </p:cNvPicPr>
          <p:nvPr>
            <p:ph idx="1"/>
          </p:nvPr>
        </p:nvPicPr>
        <p:blipFill>
          <a:blip r:embed="rId2"/>
          <a:stretch>
            <a:fillRect/>
          </a:stretch>
        </p:blipFill>
        <p:spPr>
          <a:xfrm>
            <a:off x="5752316" y="1793630"/>
            <a:ext cx="5819750" cy="3855793"/>
          </a:xfrm>
          <a:prstGeom prst="rect">
            <a:avLst/>
          </a:prstGeom>
        </p:spPr>
      </p:pic>
      <p:sp>
        <p:nvSpPr>
          <p:cNvPr id="5" name="TextBox 4">
            <a:extLst>
              <a:ext uri="{FF2B5EF4-FFF2-40B4-BE49-F238E27FC236}">
                <a16:creationId xmlns:a16="http://schemas.microsoft.com/office/drawing/2014/main" id="{82A1D383-93F1-4354-B03C-F6CCFF855F94}"/>
              </a:ext>
            </a:extLst>
          </p:cNvPr>
          <p:cNvSpPr txBox="1"/>
          <p:nvPr/>
        </p:nvSpPr>
        <p:spPr>
          <a:xfrm>
            <a:off x="973015" y="1418492"/>
            <a:ext cx="4572000" cy="5262979"/>
          </a:xfrm>
          <a:prstGeom prst="rect">
            <a:avLst/>
          </a:prstGeom>
          <a:noFill/>
        </p:spPr>
        <p:txBody>
          <a:bodyPr wrap="square" rtlCol="0">
            <a:spAutoFit/>
          </a:bodyPr>
          <a:lstStyle/>
          <a:p>
            <a:r>
              <a:rPr lang="en-GB" sz="2400" dirty="0"/>
              <a:t>Measure of association between an exposure and an outcome.</a:t>
            </a:r>
          </a:p>
          <a:p>
            <a:endParaRPr lang="en-GB" sz="2400" dirty="0"/>
          </a:p>
          <a:p>
            <a:r>
              <a:rPr lang="en-GB" sz="2400" dirty="0"/>
              <a:t>These represent the change in the odds of a polio case depending on a 10% change in RI or SIA coverage or a 1 unit change in the other parameters.</a:t>
            </a:r>
          </a:p>
          <a:p>
            <a:endParaRPr lang="en-GB" sz="2400" dirty="0"/>
          </a:p>
          <a:p>
            <a:r>
              <a:rPr lang="en-GB" sz="2400" dirty="0"/>
              <a:t>Odds below 1 indicate a negative association where an increase in exposure leads to a decrease in the effect of interest.</a:t>
            </a:r>
          </a:p>
          <a:p>
            <a:endParaRPr lang="en-GB" sz="2400" dirty="0"/>
          </a:p>
        </p:txBody>
      </p:sp>
    </p:spTree>
    <p:extLst>
      <p:ext uri="{BB962C8B-B14F-4D97-AF65-F5344CB8AC3E}">
        <p14:creationId xmlns:p14="http://schemas.microsoft.com/office/powerpoint/2010/main" val="3534935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7319-AA2B-4E42-AB64-82DDD13A7396}"/>
              </a:ext>
            </a:extLst>
          </p:cNvPr>
          <p:cNvSpPr>
            <a:spLocks noGrp="1"/>
          </p:cNvSpPr>
          <p:nvPr>
            <p:ph type="title"/>
          </p:nvPr>
        </p:nvSpPr>
        <p:spPr/>
        <p:txBody>
          <a:bodyPr>
            <a:normAutofit/>
          </a:bodyPr>
          <a:lstStyle/>
          <a:p>
            <a:r>
              <a:rPr lang="en-GB" sz="3600" b="1" dirty="0">
                <a:solidFill>
                  <a:srgbClr val="002060"/>
                </a:solidFill>
              </a:rPr>
              <a:t>Why were  these parameters important?</a:t>
            </a:r>
          </a:p>
        </p:txBody>
      </p:sp>
      <p:sp>
        <p:nvSpPr>
          <p:cNvPr id="4" name="Text Placeholder 3">
            <a:extLst>
              <a:ext uri="{FF2B5EF4-FFF2-40B4-BE49-F238E27FC236}">
                <a16:creationId xmlns:a16="http://schemas.microsoft.com/office/drawing/2014/main" id="{6CFD03AA-E0DF-494D-88A2-FC8FBDDE93D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26378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635A-D527-48AD-819B-25AAC863E5A0}"/>
              </a:ext>
            </a:extLst>
          </p:cNvPr>
          <p:cNvSpPr>
            <a:spLocks noGrp="1"/>
          </p:cNvSpPr>
          <p:nvPr>
            <p:ph type="title"/>
          </p:nvPr>
        </p:nvSpPr>
        <p:spPr/>
        <p:txBody>
          <a:bodyPr>
            <a:normAutofit/>
          </a:bodyPr>
          <a:lstStyle/>
          <a:p>
            <a:r>
              <a:rPr lang="en-GB" sz="3600" b="1" dirty="0">
                <a:solidFill>
                  <a:srgbClr val="002060"/>
                </a:solidFill>
              </a:rPr>
              <a:t>Routine immunisation coverage</a:t>
            </a:r>
          </a:p>
        </p:txBody>
      </p:sp>
      <p:sp>
        <p:nvSpPr>
          <p:cNvPr id="5" name="Content Placeholder 4">
            <a:extLst>
              <a:ext uri="{FF2B5EF4-FFF2-40B4-BE49-F238E27FC236}">
                <a16:creationId xmlns:a16="http://schemas.microsoft.com/office/drawing/2014/main" id="{D8F5AC58-4F0B-444C-BA99-77C058FC3BF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604660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635A-D527-48AD-819B-25AAC863E5A0}"/>
              </a:ext>
            </a:extLst>
          </p:cNvPr>
          <p:cNvSpPr>
            <a:spLocks noGrp="1"/>
          </p:cNvSpPr>
          <p:nvPr>
            <p:ph type="title"/>
          </p:nvPr>
        </p:nvSpPr>
        <p:spPr/>
        <p:txBody>
          <a:bodyPr>
            <a:normAutofit/>
          </a:bodyPr>
          <a:lstStyle/>
          <a:p>
            <a:r>
              <a:rPr lang="en-GB" sz="3600" b="1" dirty="0">
                <a:solidFill>
                  <a:srgbClr val="002060"/>
                </a:solidFill>
              </a:rPr>
              <a:t>Routine immunisation coverage</a:t>
            </a:r>
          </a:p>
        </p:txBody>
      </p:sp>
      <p:sp>
        <p:nvSpPr>
          <p:cNvPr id="3" name="Content Placeholder 2">
            <a:extLst>
              <a:ext uri="{FF2B5EF4-FFF2-40B4-BE49-F238E27FC236}">
                <a16:creationId xmlns:a16="http://schemas.microsoft.com/office/drawing/2014/main" id="{85315679-A7FE-4B65-92CE-D25E2909BC11}"/>
              </a:ext>
            </a:extLst>
          </p:cNvPr>
          <p:cNvSpPr>
            <a:spLocks noGrp="1"/>
          </p:cNvSpPr>
          <p:nvPr>
            <p:ph idx="1"/>
          </p:nvPr>
        </p:nvSpPr>
        <p:spPr/>
        <p:txBody>
          <a:bodyPr/>
          <a:lstStyle/>
          <a:p>
            <a:r>
              <a:rPr lang="en-GB" dirty="0"/>
              <a:t>Negative association</a:t>
            </a:r>
          </a:p>
          <a:p>
            <a:r>
              <a:rPr lang="en-GB" dirty="0"/>
              <a:t>This represents both a portion of population immunity to poliovirus alongside SIA coverage and a measure of the efficiency of the health systems in the area to provide 3 doses of vaccine to children.</a:t>
            </a:r>
          </a:p>
          <a:p>
            <a:r>
              <a:rPr lang="en-GB" dirty="0"/>
              <a:t> Together with SIAs, low coverage can be an indicator of vaccine refusal</a:t>
            </a:r>
          </a:p>
        </p:txBody>
      </p:sp>
    </p:spTree>
    <p:extLst>
      <p:ext uri="{BB962C8B-B14F-4D97-AF65-F5344CB8AC3E}">
        <p14:creationId xmlns:p14="http://schemas.microsoft.com/office/powerpoint/2010/main" val="1702175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4C32-EB58-4E3F-B94C-6CF69E0F31BC}"/>
              </a:ext>
            </a:extLst>
          </p:cNvPr>
          <p:cNvSpPr>
            <a:spLocks noGrp="1"/>
          </p:cNvSpPr>
          <p:nvPr>
            <p:ph type="title"/>
          </p:nvPr>
        </p:nvSpPr>
        <p:spPr/>
        <p:txBody>
          <a:bodyPr>
            <a:normAutofit/>
          </a:bodyPr>
          <a:lstStyle/>
          <a:p>
            <a:r>
              <a:rPr lang="en-GB" sz="3600" b="1" dirty="0">
                <a:solidFill>
                  <a:srgbClr val="002060"/>
                </a:solidFill>
              </a:rPr>
              <a:t>SIA coverage</a:t>
            </a:r>
          </a:p>
        </p:txBody>
      </p:sp>
      <p:sp>
        <p:nvSpPr>
          <p:cNvPr id="5" name="Content Placeholder 4">
            <a:extLst>
              <a:ext uri="{FF2B5EF4-FFF2-40B4-BE49-F238E27FC236}">
                <a16:creationId xmlns:a16="http://schemas.microsoft.com/office/drawing/2014/main" id="{689D9C60-D589-4BBD-88E9-5A5ACA82205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81855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A4C32-EB58-4E3F-B94C-6CF69E0F31BC}"/>
              </a:ext>
            </a:extLst>
          </p:cNvPr>
          <p:cNvSpPr>
            <a:spLocks noGrp="1"/>
          </p:cNvSpPr>
          <p:nvPr>
            <p:ph type="title"/>
          </p:nvPr>
        </p:nvSpPr>
        <p:spPr/>
        <p:txBody>
          <a:bodyPr>
            <a:normAutofit/>
          </a:bodyPr>
          <a:lstStyle/>
          <a:p>
            <a:r>
              <a:rPr lang="en-GB" sz="3600" b="1" dirty="0">
                <a:solidFill>
                  <a:srgbClr val="002060"/>
                </a:solidFill>
              </a:rPr>
              <a:t>SIA coverage</a:t>
            </a:r>
          </a:p>
        </p:txBody>
      </p:sp>
      <p:sp>
        <p:nvSpPr>
          <p:cNvPr id="3" name="Content Placeholder 2">
            <a:extLst>
              <a:ext uri="{FF2B5EF4-FFF2-40B4-BE49-F238E27FC236}">
                <a16:creationId xmlns:a16="http://schemas.microsoft.com/office/drawing/2014/main" id="{7DCB6ABC-8E70-4855-89D5-1E98F69AE259}"/>
              </a:ext>
            </a:extLst>
          </p:cNvPr>
          <p:cNvSpPr>
            <a:spLocks noGrp="1"/>
          </p:cNvSpPr>
          <p:nvPr>
            <p:ph idx="1"/>
          </p:nvPr>
        </p:nvSpPr>
        <p:spPr/>
        <p:txBody>
          <a:bodyPr/>
          <a:lstStyle/>
          <a:p>
            <a:r>
              <a:rPr lang="en-GB" dirty="0"/>
              <a:t>Negative association</a:t>
            </a:r>
          </a:p>
          <a:p>
            <a:r>
              <a:rPr lang="en-GB" dirty="0"/>
              <a:t>This association suggests that greater SIA coverage leads to a decrease in risk of poliovirus in the population. </a:t>
            </a:r>
          </a:p>
          <a:p>
            <a:r>
              <a:rPr lang="en-GB" dirty="0"/>
              <a:t>This suggests that SIAs carried out in response to higher risk are effective in reducing this risk.</a:t>
            </a:r>
          </a:p>
        </p:txBody>
      </p:sp>
    </p:spTree>
    <p:extLst>
      <p:ext uri="{BB962C8B-B14F-4D97-AF65-F5344CB8AC3E}">
        <p14:creationId xmlns:p14="http://schemas.microsoft.com/office/powerpoint/2010/main" val="2833316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Non-polio AFP rate</a:t>
            </a:r>
          </a:p>
        </p:txBody>
      </p:sp>
      <p:sp>
        <p:nvSpPr>
          <p:cNvPr id="5" name="Content Placeholder 4">
            <a:extLst>
              <a:ext uri="{FF2B5EF4-FFF2-40B4-BE49-F238E27FC236}">
                <a16:creationId xmlns:a16="http://schemas.microsoft.com/office/drawing/2014/main" id="{F3209476-9F07-4AE2-B22D-E10EC1DAFE1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7046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Non-polio AFP rate</a:t>
            </a:r>
          </a:p>
        </p:txBody>
      </p:sp>
      <p:sp>
        <p:nvSpPr>
          <p:cNvPr id="3" name="Content Placeholder 2">
            <a:extLst>
              <a:ext uri="{FF2B5EF4-FFF2-40B4-BE49-F238E27FC236}">
                <a16:creationId xmlns:a16="http://schemas.microsoft.com/office/drawing/2014/main" id="{608C9CC0-E11A-45B2-B567-3E02B05455AC}"/>
              </a:ext>
            </a:extLst>
          </p:cNvPr>
          <p:cNvSpPr>
            <a:spLocks noGrp="1"/>
          </p:cNvSpPr>
          <p:nvPr>
            <p:ph idx="1"/>
          </p:nvPr>
        </p:nvSpPr>
        <p:spPr/>
        <p:txBody>
          <a:bodyPr/>
          <a:lstStyle/>
          <a:p>
            <a:pPr marL="0" indent="0">
              <a:buNone/>
            </a:pPr>
            <a:r>
              <a:rPr lang="en-GB" dirty="0"/>
              <a:t>NPAFP rate is a marker of:</a:t>
            </a:r>
          </a:p>
          <a:p>
            <a:r>
              <a:rPr lang="en-GB" dirty="0"/>
              <a:t>Sampling rate for poliovirus cases – there is increased chance of reporting a case where more surveillance is being carried out.</a:t>
            </a:r>
          </a:p>
          <a:p>
            <a:r>
              <a:rPr lang="en-GB" dirty="0"/>
              <a:t>NPAFP reporting also tends to be higher in areas where recent campaigns have been carried out due to increased surveillance by teams in the region. </a:t>
            </a:r>
          </a:p>
          <a:p>
            <a:endParaRPr lang="en-GB" dirty="0"/>
          </a:p>
        </p:txBody>
      </p:sp>
    </p:spTree>
    <p:extLst>
      <p:ext uri="{BB962C8B-B14F-4D97-AF65-F5344CB8AC3E}">
        <p14:creationId xmlns:p14="http://schemas.microsoft.com/office/powerpoint/2010/main" val="2963778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E494C-ACF2-426A-95A3-A2CD0FBD6EFC}"/>
              </a:ext>
            </a:extLst>
          </p:cNvPr>
          <p:cNvSpPr>
            <a:spLocks noGrp="1"/>
          </p:cNvSpPr>
          <p:nvPr>
            <p:ph type="ctrTitle"/>
          </p:nvPr>
        </p:nvSpPr>
        <p:spPr/>
        <p:txBody>
          <a:bodyPr>
            <a:noAutofit/>
          </a:bodyPr>
          <a:lstStyle/>
          <a:p>
            <a:r>
              <a:rPr lang="en-US" sz="3200" b="1" dirty="0">
                <a:solidFill>
                  <a:srgbClr val="002060"/>
                </a:solidFill>
                <a:latin typeface="Arial" panose="020B0604020202020204" pitchFamily="34" charset="0"/>
                <a:cs typeface="Arial" panose="020B0604020202020204" pitchFamily="34" charset="0"/>
              </a:rPr>
              <a:t>Risk factors and short-term projections for serotype-1 poliomyelitis incidence in Pakistan: A spatiotemporal analysis </a:t>
            </a:r>
            <a:endParaRPr lang="en-GB" sz="3200" b="1" dirty="0">
              <a:solidFill>
                <a:srgbClr val="002060"/>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7FAF512-5CA5-4438-854C-15B30FE3E214}"/>
              </a:ext>
            </a:extLst>
          </p:cNvPr>
          <p:cNvSpPr>
            <a:spLocks noGrp="1"/>
          </p:cNvSpPr>
          <p:nvPr>
            <p:ph type="subTitle" idx="1"/>
          </p:nvPr>
        </p:nvSpPr>
        <p:spPr/>
        <p:txBody>
          <a:bodyPr/>
          <a:lstStyle/>
          <a:p>
            <a:r>
              <a:rPr lang="en-GB" i="1" dirty="0" err="1">
                <a:solidFill>
                  <a:schemeClr val="bg2">
                    <a:lumMod val="50000"/>
                  </a:schemeClr>
                </a:solidFill>
              </a:rPr>
              <a:t>Molodecky</a:t>
            </a:r>
            <a:r>
              <a:rPr lang="en-GB" i="1" dirty="0">
                <a:solidFill>
                  <a:schemeClr val="bg2">
                    <a:lumMod val="50000"/>
                  </a:schemeClr>
                </a:solidFill>
              </a:rPr>
              <a:t> et al. 2017 </a:t>
            </a:r>
            <a:r>
              <a:rPr lang="en-GB" i="1" dirty="0" err="1">
                <a:solidFill>
                  <a:schemeClr val="bg2">
                    <a:lumMod val="50000"/>
                  </a:schemeClr>
                </a:solidFill>
              </a:rPr>
              <a:t>Plos</a:t>
            </a:r>
            <a:r>
              <a:rPr lang="en-GB" i="1" dirty="0">
                <a:solidFill>
                  <a:schemeClr val="bg2">
                    <a:lumMod val="50000"/>
                  </a:schemeClr>
                </a:solidFill>
              </a:rPr>
              <a:t>. Med.</a:t>
            </a:r>
          </a:p>
        </p:txBody>
      </p:sp>
    </p:spTree>
    <p:extLst>
      <p:ext uri="{BB962C8B-B14F-4D97-AF65-F5344CB8AC3E}">
        <p14:creationId xmlns:p14="http://schemas.microsoft.com/office/powerpoint/2010/main" val="968864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Log population size</a:t>
            </a:r>
          </a:p>
        </p:txBody>
      </p:sp>
      <p:sp>
        <p:nvSpPr>
          <p:cNvPr id="7" name="Content Placeholder 6">
            <a:extLst>
              <a:ext uri="{FF2B5EF4-FFF2-40B4-BE49-F238E27FC236}">
                <a16:creationId xmlns:a16="http://schemas.microsoft.com/office/drawing/2014/main" id="{B6F9B6E4-F68B-4F85-AE28-EFEF7647B17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216177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Log population size</a:t>
            </a:r>
          </a:p>
        </p:txBody>
      </p:sp>
      <p:sp>
        <p:nvSpPr>
          <p:cNvPr id="5" name="Content Placeholder 4">
            <a:extLst>
              <a:ext uri="{FF2B5EF4-FFF2-40B4-BE49-F238E27FC236}">
                <a16:creationId xmlns:a16="http://schemas.microsoft.com/office/drawing/2014/main" id="{90FF6819-9BA2-4B04-9503-0C5F05853826}"/>
              </a:ext>
            </a:extLst>
          </p:cNvPr>
          <p:cNvSpPr>
            <a:spLocks noGrp="1"/>
          </p:cNvSpPr>
          <p:nvPr>
            <p:ph idx="1"/>
          </p:nvPr>
        </p:nvSpPr>
        <p:spPr/>
        <p:txBody>
          <a:bodyPr/>
          <a:lstStyle/>
          <a:p>
            <a:r>
              <a:rPr lang="en-GB" dirty="0"/>
              <a:t>Log is taken of population size to decrease the magnitude of change between urban and rural areas, this allows odds ratios to be calculated more easily.</a:t>
            </a:r>
          </a:p>
          <a:p>
            <a:r>
              <a:rPr lang="en-GB" dirty="0"/>
              <a:t>Association of population size with polio risk is expected as there is more likelihood of being in contact with an infected person or of an infected person coming to your region if it is a major population centre.</a:t>
            </a:r>
          </a:p>
          <a:p>
            <a:r>
              <a:rPr lang="en-GB" dirty="0"/>
              <a:t>Sewage systems and sanitation in large urban areas often also serve a larger population leading to increased risk of contact with contaminated water if the sewage network is not contained</a:t>
            </a:r>
          </a:p>
        </p:txBody>
      </p:sp>
    </p:spTree>
    <p:extLst>
      <p:ext uri="{BB962C8B-B14F-4D97-AF65-F5344CB8AC3E}">
        <p14:creationId xmlns:p14="http://schemas.microsoft.com/office/powerpoint/2010/main" val="1968171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Cases in the same district</a:t>
            </a:r>
          </a:p>
        </p:txBody>
      </p:sp>
      <p:sp>
        <p:nvSpPr>
          <p:cNvPr id="5" name="Content Placeholder 4">
            <a:extLst>
              <a:ext uri="{FF2B5EF4-FFF2-40B4-BE49-F238E27FC236}">
                <a16:creationId xmlns:a16="http://schemas.microsoft.com/office/drawing/2014/main" id="{E7FFDF14-EA90-4199-90A8-2D340FAF7251}"/>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90485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Cases in the same district</a:t>
            </a:r>
          </a:p>
        </p:txBody>
      </p:sp>
      <p:sp>
        <p:nvSpPr>
          <p:cNvPr id="3" name="Content Placeholder 2">
            <a:extLst>
              <a:ext uri="{FF2B5EF4-FFF2-40B4-BE49-F238E27FC236}">
                <a16:creationId xmlns:a16="http://schemas.microsoft.com/office/drawing/2014/main" id="{608C9CC0-E11A-45B2-B567-3E02B05455AC}"/>
              </a:ext>
            </a:extLst>
          </p:cNvPr>
          <p:cNvSpPr>
            <a:spLocks noGrp="1"/>
          </p:cNvSpPr>
          <p:nvPr>
            <p:ph idx="1"/>
          </p:nvPr>
        </p:nvSpPr>
        <p:spPr/>
        <p:txBody>
          <a:bodyPr/>
          <a:lstStyle/>
          <a:p>
            <a:r>
              <a:rPr lang="en-GB" dirty="0"/>
              <a:t>Cases in the same district represent local risk of disease, you are more likely to come in to contact with an individual or water contaminated by an individual if they are in close proximity to you.</a:t>
            </a:r>
          </a:p>
        </p:txBody>
      </p:sp>
    </p:spTree>
    <p:extLst>
      <p:ext uri="{BB962C8B-B14F-4D97-AF65-F5344CB8AC3E}">
        <p14:creationId xmlns:p14="http://schemas.microsoft.com/office/powerpoint/2010/main" val="2171681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Cases in other districts</a:t>
            </a:r>
          </a:p>
        </p:txBody>
      </p:sp>
      <p:sp>
        <p:nvSpPr>
          <p:cNvPr id="5" name="Content Placeholder 4">
            <a:extLst>
              <a:ext uri="{FF2B5EF4-FFF2-40B4-BE49-F238E27FC236}">
                <a16:creationId xmlns:a16="http://schemas.microsoft.com/office/drawing/2014/main" id="{32AC1064-BCC5-4E43-B2A5-8F055059E67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6927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9698-3F30-41FB-B148-542B88F6872B}"/>
              </a:ext>
            </a:extLst>
          </p:cNvPr>
          <p:cNvSpPr>
            <a:spLocks noGrp="1"/>
          </p:cNvSpPr>
          <p:nvPr>
            <p:ph type="title"/>
          </p:nvPr>
        </p:nvSpPr>
        <p:spPr/>
        <p:txBody>
          <a:bodyPr>
            <a:normAutofit/>
          </a:bodyPr>
          <a:lstStyle/>
          <a:p>
            <a:r>
              <a:rPr lang="en-GB" sz="3600" b="1" dirty="0">
                <a:solidFill>
                  <a:srgbClr val="002060"/>
                </a:solidFill>
              </a:rPr>
              <a:t>Cases in other districts</a:t>
            </a:r>
          </a:p>
        </p:txBody>
      </p:sp>
      <p:sp>
        <p:nvSpPr>
          <p:cNvPr id="3" name="Content Placeholder 2">
            <a:extLst>
              <a:ext uri="{FF2B5EF4-FFF2-40B4-BE49-F238E27FC236}">
                <a16:creationId xmlns:a16="http://schemas.microsoft.com/office/drawing/2014/main" id="{608C9CC0-E11A-45B2-B567-3E02B05455AC}"/>
              </a:ext>
            </a:extLst>
          </p:cNvPr>
          <p:cNvSpPr>
            <a:spLocks noGrp="1"/>
          </p:cNvSpPr>
          <p:nvPr>
            <p:ph idx="1"/>
          </p:nvPr>
        </p:nvSpPr>
        <p:spPr/>
        <p:txBody>
          <a:bodyPr/>
          <a:lstStyle/>
          <a:p>
            <a:r>
              <a:rPr lang="en-GB" dirty="0"/>
              <a:t>As the whole country is considered one population, there is an increased risk for everyone in the population when cases are reported. </a:t>
            </a:r>
          </a:p>
          <a:p>
            <a:r>
              <a:rPr lang="en-GB" dirty="0"/>
              <a:t>As there is movement between populations it is possible for long distance transmissions to occur.</a:t>
            </a:r>
          </a:p>
          <a:p>
            <a:r>
              <a:rPr lang="en-GB" dirty="0"/>
              <a:t> It is also possible that cases in bordering districts represent short distance transmissions.</a:t>
            </a:r>
          </a:p>
        </p:txBody>
      </p:sp>
    </p:spTree>
    <p:extLst>
      <p:ext uri="{BB962C8B-B14F-4D97-AF65-F5344CB8AC3E}">
        <p14:creationId xmlns:p14="http://schemas.microsoft.com/office/powerpoint/2010/main" val="1375440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59D84-5F2A-4832-9A75-18AA801B6B95}"/>
              </a:ext>
            </a:extLst>
          </p:cNvPr>
          <p:cNvSpPr>
            <a:spLocks noGrp="1"/>
          </p:cNvSpPr>
          <p:nvPr>
            <p:ph type="title"/>
          </p:nvPr>
        </p:nvSpPr>
        <p:spPr/>
        <p:txBody>
          <a:bodyPr>
            <a:normAutofit/>
          </a:bodyPr>
          <a:lstStyle/>
          <a:p>
            <a:r>
              <a:rPr lang="en-GB" sz="4800" b="1" dirty="0">
                <a:solidFill>
                  <a:srgbClr val="002060"/>
                </a:solidFill>
              </a:rPr>
              <a:t>Updated analysis on 2017 data</a:t>
            </a:r>
          </a:p>
        </p:txBody>
      </p:sp>
      <p:sp>
        <p:nvSpPr>
          <p:cNvPr id="3" name="Text Placeholder 2">
            <a:extLst>
              <a:ext uri="{FF2B5EF4-FFF2-40B4-BE49-F238E27FC236}">
                <a16:creationId xmlns:a16="http://schemas.microsoft.com/office/drawing/2014/main" id="{A1389DA3-80FB-4318-9E1F-637A6EA00DAF}"/>
              </a:ext>
            </a:extLst>
          </p:cNvPr>
          <p:cNvSpPr>
            <a:spLocks noGrp="1"/>
          </p:cNvSpPr>
          <p:nvPr>
            <p:ph type="body" idx="1"/>
          </p:nvPr>
        </p:nvSpPr>
        <p:spPr/>
        <p:txBody>
          <a:bodyPr/>
          <a:lstStyle/>
          <a:p>
            <a:r>
              <a:rPr lang="en-GB" dirty="0"/>
              <a:t>David Jorgensen</a:t>
            </a:r>
          </a:p>
        </p:txBody>
      </p:sp>
    </p:spTree>
    <p:extLst>
      <p:ext uri="{BB962C8B-B14F-4D97-AF65-F5344CB8AC3E}">
        <p14:creationId xmlns:p14="http://schemas.microsoft.com/office/powerpoint/2010/main" val="1579464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8C273-637D-425D-9529-1E0FC8851DF1}"/>
              </a:ext>
            </a:extLst>
          </p:cNvPr>
          <p:cNvSpPr>
            <a:spLocks noGrp="1"/>
          </p:cNvSpPr>
          <p:nvPr>
            <p:ph type="title"/>
          </p:nvPr>
        </p:nvSpPr>
        <p:spPr/>
        <p:txBody>
          <a:bodyPr>
            <a:normAutofit/>
          </a:bodyPr>
          <a:lstStyle/>
          <a:p>
            <a:r>
              <a:rPr lang="en-GB" sz="3600" b="1" dirty="0">
                <a:solidFill>
                  <a:srgbClr val="002060"/>
                </a:solidFill>
              </a:rPr>
              <a:t>2017 analysis</a:t>
            </a:r>
          </a:p>
        </p:txBody>
      </p:sp>
      <p:sp>
        <p:nvSpPr>
          <p:cNvPr id="3" name="Content Placeholder 2">
            <a:extLst>
              <a:ext uri="{FF2B5EF4-FFF2-40B4-BE49-F238E27FC236}">
                <a16:creationId xmlns:a16="http://schemas.microsoft.com/office/drawing/2014/main" id="{8AA9942D-0BF6-4A5B-AB8C-6AFB47C4F4A7}"/>
              </a:ext>
            </a:extLst>
          </p:cNvPr>
          <p:cNvSpPr>
            <a:spLocks noGrp="1"/>
          </p:cNvSpPr>
          <p:nvPr>
            <p:ph idx="1"/>
          </p:nvPr>
        </p:nvSpPr>
        <p:spPr/>
        <p:txBody>
          <a:bodyPr/>
          <a:lstStyle/>
          <a:p>
            <a:r>
              <a:rPr lang="en-GB" dirty="0"/>
              <a:t>Included Afghanistan as key risk predictions for border regions are likely to be incorrect when not accounting for cross-border transmission of virus.</a:t>
            </a:r>
          </a:p>
          <a:p>
            <a:r>
              <a:rPr lang="en-GB" dirty="0"/>
              <a:t>Included LQAS data alongside NPAFP estimates of vaccination coverage.</a:t>
            </a:r>
          </a:p>
        </p:txBody>
      </p:sp>
    </p:spTree>
    <p:extLst>
      <p:ext uri="{BB962C8B-B14F-4D97-AF65-F5344CB8AC3E}">
        <p14:creationId xmlns:p14="http://schemas.microsoft.com/office/powerpoint/2010/main" val="2523292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87417E-7E79-4515-81CD-7ADC82C7F0B3}"/>
              </a:ext>
            </a:extLst>
          </p:cNvPr>
          <p:cNvSpPr>
            <a:spLocks noGrp="1"/>
          </p:cNvSpPr>
          <p:nvPr/>
        </p:nvSpPr>
        <p:spPr>
          <a:xfrm>
            <a:off x="0" y="0"/>
            <a:ext cx="12192000" cy="1325563"/>
          </a:xfrm>
          <a:prstGeom prst="rect">
            <a:avLst/>
          </a:prstGeom>
          <a:solidFill>
            <a:srgbClr val="003A6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a:solidFill>
                  <a:schemeClr val="bg1"/>
                </a:solidFill>
                <a:latin typeface="+mn-lt"/>
              </a:rPr>
              <a:t>LQAS Data</a:t>
            </a:r>
            <a:endParaRPr lang="en-US" dirty="0">
              <a:solidFill>
                <a:schemeClr val="bg1"/>
              </a:solidFill>
              <a:latin typeface="+mn-lt"/>
              <a:ea typeface="Cambria" charset="0"/>
              <a:cs typeface="Cambria" charset="0"/>
            </a:endParaRPr>
          </a:p>
        </p:txBody>
      </p:sp>
      <p:pic>
        <p:nvPicPr>
          <p:cNvPr id="4" name="Picture 3">
            <a:extLst>
              <a:ext uri="{FF2B5EF4-FFF2-40B4-BE49-F238E27FC236}">
                <a16:creationId xmlns:a16="http://schemas.microsoft.com/office/drawing/2014/main" id="{526DF5B0-7EA7-4C5A-9C39-55B834EFC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397" y="1325563"/>
            <a:ext cx="4034609" cy="5532437"/>
          </a:xfrm>
          <a:prstGeom prst="rect">
            <a:avLst/>
          </a:prstGeom>
        </p:spPr>
      </p:pic>
      <p:pic>
        <p:nvPicPr>
          <p:cNvPr id="7" name="Picture 6">
            <a:extLst>
              <a:ext uri="{FF2B5EF4-FFF2-40B4-BE49-F238E27FC236}">
                <a16:creationId xmlns:a16="http://schemas.microsoft.com/office/drawing/2014/main" id="{C4807F25-3B6B-4C3B-990A-EE4DCC5CB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7572" y="1331299"/>
            <a:ext cx="4030426" cy="5526701"/>
          </a:xfrm>
          <a:prstGeom prst="rect">
            <a:avLst/>
          </a:prstGeom>
        </p:spPr>
      </p:pic>
    </p:spTree>
    <p:extLst>
      <p:ext uri="{BB962C8B-B14F-4D97-AF65-F5344CB8AC3E}">
        <p14:creationId xmlns:p14="http://schemas.microsoft.com/office/powerpoint/2010/main" val="3966997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BC6F88-C75D-4208-8045-769FA1FD40FA}"/>
              </a:ext>
            </a:extLst>
          </p:cNvPr>
          <p:cNvSpPr>
            <a:spLocks noGrp="1"/>
          </p:cNvSpPr>
          <p:nvPr>
            <p:ph idx="1"/>
          </p:nvPr>
        </p:nvSpPr>
        <p:spPr>
          <a:xfrm>
            <a:off x="838200" y="1417414"/>
            <a:ext cx="10515600" cy="5293632"/>
          </a:xfrm>
        </p:spPr>
        <p:txBody>
          <a:bodyPr>
            <a:normAutofit/>
          </a:bodyPr>
          <a:lstStyle/>
          <a:p>
            <a:pPr marL="0" indent="0">
              <a:buNone/>
            </a:pPr>
            <a:r>
              <a:rPr lang="en-GB" sz="2400" dirty="0"/>
              <a:t>The models were fitted on binary incidence over time 01-01-2013 to 30-12-2017</a:t>
            </a:r>
          </a:p>
          <a:p>
            <a:r>
              <a:rPr lang="en-GB" dirty="0"/>
              <a:t>SIA coverage data:</a:t>
            </a:r>
          </a:p>
          <a:p>
            <a:pPr lvl="1"/>
            <a:r>
              <a:rPr lang="en-GB" dirty="0"/>
              <a:t>LQAS – discretised using the median 		(Previous 6 months)</a:t>
            </a:r>
          </a:p>
          <a:p>
            <a:pPr lvl="1"/>
            <a:r>
              <a:rPr lang="en-GB" dirty="0"/>
              <a:t>AFP – Split in to quartiles  			(Forward 6 months)</a:t>
            </a:r>
          </a:p>
          <a:p>
            <a:r>
              <a:rPr lang="en-GB" dirty="0"/>
              <a:t>Other parameters from previous work</a:t>
            </a:r>
          </a:p>
          <a:p>
            <a:pPr lvl="1"/>
            <a:r>
              <a:rPr lang="en-GB" dirty="0"/>
              <a:t>NPAFP rate 					(Previous 6 months)</a:t>
            </a:r>
          </a:p>
          <a:p>
            <a:pPr lvl="1"/>
            <a:r>
              <a:rPr lang="en-GB" dirty="0"/>
              <a:t>RI coverage					(Previous 6 months)</a:t>
            </a:r>
          </a:p>
          <a:p>
            <a:pPr lvl="1"/>
            <a:r>
              <a:rPr lang="en-GB" dirty="0"/>
              <a:t>Cases in the same district			(Previous 6 months)</a:t>
            </a:r>
          </a:p>
          <a:p>
            <a:pPr lvl="1"/>
            <a:r>
              <a:rPr lang="en-GB" dirty="0"/>
              <a:t>Population size		        		   (</a:t>
            </a:r>
            <a:r>
              <a:rPr lang="en-GB" dirty="0" err="1"/>
              <a:t>worldpop</a:t>
            </a:r>
            <a:r>
              <a:rPr lang="en-GB" dirty="0"/>
              <a:t> 2015 estimate)</a:t>
            </a:r>
          </a:p>
          <a:p>
            <a:pPr lvl="1"/>
            <a:r>
              <a:rPr lang="en-GB" dirty="0"/>
              <a:t>Between district force of infection 		(Previous 6 months)</a:t>
            </a:r>
          </a:p>
          <a:p>
            <a:r>
              <a:rPr lang="en-GB" dirty="0"/>
              <a:t>BYM model with neighbour joining matrix</a:t>
            </a:r>
          </a:p>
          <a:p>
            <a:r>
              <a:rPr lang="en-GB" dirty="0"/>
              <a:t>Random walk over time (province, region and global)</a:t>
            </a:r>
          </a:p>
        </p:txBody>
      </p:sp>
      <p:sp>
        <p:nvSpPr>
          <p:cNvPr id="4" name="Title 1">
            <a:extLst>
              <a:ext uri="{FF2B5EF4-FFF2-40B4-BE49-F238E27FC236}">
                <a16:creationId xmlns:a16="http://schemas.microsoft.com/office/drawing/2014/main" id="{02E1645C-C817-4881-8560-B9069448D4A3}"/>
              </a:ext>
            </a:extLst>
          </p:cNvPr>
          <p:cNvSpPr>
            <a:spLocks noGrp="1"/>
          </p:cNvSpPr>
          <p:nvPr/>
        </p:nvSpPr>
        <p:spPr>
          <a:xfrm>
            <a:off x="0" y="0"/>
            <a:ext cx="12192000" cy="1325563"/>
          </a:xfrm>
          <a:prstGeom prst="rect">
            <a:avLst/>
          </a:prstGeom>
          <a:solidFill>
            <a:srgbClr val="003A6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a:solidFill>
                  <a:schemeClr val="bg1"/>
                </a:solidFill>
                <a:latin typeface="+mn-lt"/>
                <a:ea typeface="Cambria" charset="0"/>
                <a:cs typeface="Cambria" charset="0"/>
              </a:rPr>
              <a:t>Data</a:t>
            </a:r>
          </a:p>
        </p:txBody>
      </p:sp>
    </p:spTree>
    <p:extLst>
      <p:ext uri="{BB962C8B-B14F-4D97-AF65-F5344CB8AC3E}">
        <p14:creationId xmlns:p14="http://schemas.microsoft.com/office/powerpoint/2010/main" val="1432144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Background</a:t>
            </a:r>
          </a:p>
        </p:txBody>
      </p:sp>
      <p:sp>
        <p:nvSpPr>
          <p:cNvPr id="3" name="Content Placeholder 2">
            <a:extLst>
              <a:ext uri="{FF2B5EF4-FFF2-40B4-BE49-F238E27FC236}">
                <a16:creationId xmlns:a16="http://schemas.microsoft.com/office/drawing/2014/main" id="{7FF8243C-D7F1-49BB-862F-8F242D43E6CA}"/>
              </a:ext>
            </a:extLst>
          </p:cNvPr>
          <p:cNvSpPr>
            <a:spLocks noGrp="1"/>
          </p:cNvSpPr>
          <p:nvPr>
            <p:ph idx="1"/>
          </p:nvPr>
        </p:nvSpPr>
        <p:spPr>
          <a:xfrm>
            <a:off x="955431" y="1464346"/>
            <a:ext cx="6312877" cy="5311592"/>
          </a:xfrm>
        </p:spPr>
        <p:txBody>
          <a:bodyPr>
            <a:normAutofit fontScale="92500" lnSpcReduction="10000"/>
          </a:bodyPr>
          <a:lstStyle/>
          <a:p>
            <a:r>
              <a:rPr lang="en-GB" dirty="0"/>
              <a:t>Pakistan and Afghanistan represent the last remaining cluster of wild poliovirus transmission globally. No cases have been seen in Nigeria since 2016</a:t>
            </a:r>
          </a:p>
          <a:p>
            <a:r>
              <a:rPr lang="en-GB" dirty="0"/>
              <a:t>RI and SIAs are the key interventions in Pakistan to interrupt transmission</a:t>
            </a:r>
          </a:p>
          <a:p>
            <a:r>
              <a:rPr lang="en-GB" dirty="0"/>
              <a:t>Accessibility issues are known – estimating risk in inaccessible areas is hard but they also represent risk of transmission to surrounding areas</a:t>
            </a:r>
          </a:p>
          <a:p>
            <a:r>
              <a:rPr lang="en-GB" dirty="0"/>
              <a:t>OPV immunogenicity poorer in Pakistan – multiple doses needed</a:t>
            </a:r>
          </a:p>
          <a:p>
            <a:r>
              <a:rPr lang="en-GB" dirty="0"/>
              <a:t>Targeting interventions important to maximise utility of doses</a:t>
            </a:r>
          </a:p>
        </p:txBody>
      </p:sp>
      <p:pic>
        <p:nvPicPr>
          <p:cNvPr id="5" name="Picture 4">
            <a:extLst>
              <a:ext uri="{FF2B5EF4-FFF2-40B4-BE49-F238E27FC236}">
                <a16:creationId xmlns:a16="http://schemas.microsoft.com/office/drawing/2014/main" id="{37DEA86A-47F6-48A9-A49B-6B1CFCF0E7C2}"/>
              </a:ext>
            </a:extLst>
          </p:cNvPr>
          <p:cNvPicPr>
            <a:picLocks noChangeAspect="1"/>
          </p:cNvPicPr>
          <p:nvPr/>
        </p:nvPicPr>
        <p:blipFill rotWithShape="1">
          <a:blip r:embed="rId2">
            <a:extLst>
              <a:ext uri="{28A0092B-C50C-407E-A947-70E740481C1C}">
                <a14:useLocalDpi xmlns:a14="http://schemas.microsoft.com/office/drawing/2010/main" val="0"/>
              </a:ext>
            </a:extLst>
          </a:blip>
          <a:srcRect l="17216" r="13736"/>
          <a:stretch/>
        </p:blipFill>
        <p:spPr>
          <a:xfrm>
            <a:off x="7491048" y="1342287"/>
            <a:ext cx="4419600" cy="4572009"/>
          </a:xfrm>
          <a:prstGeom prst="rect">
            <a:avLst/>
          </a:prstGeom>
        </p:spPr>
      </p:pic>
    </p:spTree>
    <p:extLst>
      <p:ext uri="{BB962C8B-B14F-4D97-AF65-F5344CB8AC3E}">
        <p14:creationId xmlns:p14="http://schemas.microsoft.com/office/powerpoint/2010/main" val="3678097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97335A-B02E-4BBB-B367-9A376786D4DC}"/>
              </a:ext>
            </a:extLst>
          </p:cNvPr>
          <p:cNvSpPr>
            <a:spLocks noGrp="1"/>
          </p:cNvSpPr>
          <p:nvPr/>
        </p:nvSpPr>
        <p:spPr>
          <a:xfrm>
            <a:off x="0" y="0"/>
            <a:ext cx="12192000" cy="1325563"/>
          </a:xfrm>
          <a:prstGeom prst="rect">
            <a:avLst/>
          </a:prstGeom>
          <a:solidFill>
            <a:srgbClr val="003A68"/>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a:t>
            </a:r>
            <a:r>
              <a:rPr lang="en-US" dirty="0">
                <a:solidFill>
                  <a:schemeClr val="bg1"/>
                </a:solidFill>
                <a:latin typeface="+mn-lt"/>
                <a:ea typeface="Cambria" charset="0"/>
                <a:cs typeface="Cambria" charset="0"/>
              </a:rPr>
              <a:t>Results: </a:t>
            </a:r>
            <a:r>
              <a:rPr lang="en-US" sz="3600" dirty="0">
                <a:solidFill>
                  <a:schemeClr val="bg1"/>
                </a:solidFill>
                <a:latin typeface="+mn-lt"/>
                <a:ea typeface="Cambria" charset="0"/>
                <a:cs typeface="Cambria" charset="0"/>
              </a:rPr>
              <a:t>01-01-2017 to 30-06-2017</a:t>
            </a:r>
            <a:endParaRPr lang="en-US" dirty="0">
              <a:solidFill>
                <a:schemeClr val="bg1"/>
              </a:solidFill>
              <a:latin typeface="+mn-lt"/>
              <a:ea typeface="Cambria" charset="0"/>
              <a:cs typeface="Cambria" charset="0"/>
            </a:endParaRPr>
          </a:p>
        </p:txBody>
      </p:sp>
      <p:graphicFrame>
        <p:nvGraphicFramePr>
          <p:cNvPr id="12" name="Object 11">
            <a:extLst>
              <a:ext uri="{FF2B5EF4-FFF2-40B4-BE49-F238E27FC236}">
                <a16:creationId xmlns:a16="http://schemas.microsoft.com/office/drawing/2014/main" id="{3ABFA14B-29D1-48CE-9270-084C5863EA3A}"/>
              </a:ext>
            </a:extLst>
          </p:cNvPr>
          <p:cNvGraphicFramePr>
            <a:graphicFrameLocks noChangeAspect="1"/>
          </p:cNvGraphicFramePr>
          <p:nvPr>
            <p:extLst>
              <p:ext uri="{D42A27DB-BD31-4B8C-83A1-F6EECF244321}">
                <p14:modId xmlns:p14="http://schemas.microsoft.com/office/powerpoint/2010/main" val="1507006953"/>
              </p:ext>
            </p:extLst>
          </p:nvPr>
        </p:nvGraphicFramePr>
        <p:xfrm>
          <a:off x="1564894" y="1420661"/>
          <a:ext cx="9062211" cy="5419754"/>
        </p:xfrm>
        <a:graphic>
          <a:graphicData uri="http://schemas.openxmlformats.org/presentationml/2006/ole">
            <mc:AlternateContent xmlns:mc="http://schemas.openxmlformats.org/markup-compatibility/2006">
              <mc:Choice xmlns:v="urn:schemas-microsoft-com:vml" Requires="v">
                <p:oleObj spid="_x0000_s1029" name="Document" r:id="rId3" imgW="5730132" imgH="3427257" progId="Word.Document.12">
                  <p:embed/>
                </p:oleObj>
              </mc:Choice>
              <mc:Fallback>
                <p:oleObj name="Document" r:id="rId3" imgW="5730132" imgH="3427257" progId="Word.Document.12">
                  <p:embed/>
                  <p:pic>
                    <p:nvPicPr>
                      <p:cNvPr id="12" name="Object 11">
                        <a:extLst>
                          <a:ext uri="{FF2B5EF4-FFF2-40B4-BE49-F238E27FC236}">
                            <a16:creationId xmlns:a16="http://schemas.microsoft.com/office/drawing/2014/main" id="{3ABFA14B-29D1-48CE-9270-084C5863EA3A}"/>
                          </a:ext>
                        </a:extLst>
                      </p:cNvPr>
                      <p:cNvPicPr/>
                      <p:nvPr/>
                    </p:nvPicPr>
                    <p:blipFill>
                      <a:blip r:embed="rId4"/>
                      <a:stretch>
                        <a:fillRect/>
                      </a:stretch>
                    </p:blipFill>
                    <p:spPr>
                      <a:xfrm>
                        <a:off x="1564894" y="1420661"/>
                        <a:ext cx="9062211" cy="5419754"/>
                      </a:xfrm>
                      <a:prstGeom prst="rect">
                        <a:avLst/>
                      </a:prstGeom>
                    </p:spPr>
                  </p:pic>
                </p:oleObj>
              </mc:Fallback>
            </mc:AlternateContent>
          </a:graphicData>
        </a:graphic>
      </p:graphicFrame>
    </p:spTree>
    <p:extLst>
      <p:ext uri="{BB962C8B-B14F-4D97-AF65-F5344CB8AC3E}">
        <p14:creationId xmlns:p14="http://schemas.microsoft.com/office/powerpoint/2010/main" val="394130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398D4-6C5E-49E6-A060-600A48D8DDA8}"/>
              </a:ext>
            </a:extLst>
          </p:cNvPr>
          <p:cNvSpPr>
            <a:spLocks noGrp="1"/>
          </p:cNvSpPr>
          <p:nvPr>
            <p:ph type="title"/>
          </p:nvPr>
        </p:nvSpPr>
        <p:spPr/>
        <p:txBody>
          <a:bodyPr>
            <a:normAutofit/>
          </a:bodyPr>
          <a:lstStyle/>
          <a:p>
            <a:r>
              <a:rPr lang="en-GB" sz="3600" b="1" dirty="0">
                <a:solidFill>
                  <a:srgbClr val="002060"/>
                </a:solidFill>
              </a:rPr>
              <a:t>Issues with these risk analyses</a:t>
            </a:r>
          </a:p>
        </p:txBody>
      </p:sp>
      <p:sp>
        <p:nvSpPr>
          <p:cNvPr id="3" name="Content Placeholder 2">
            <a:extLst>
              <a:ext uri="{FF2B5EF4-FFF2-40B4-BE49-F238E27FC236}">
                <a16:creationId xmlns:a16="http://schemas.microsoft.com/office/drawing/2014/main" id="{AD310901-BB67-487D-8FD4-5D2B876CE057}"/>
              </a:ext>
            </a:extLst>
          </p:cNvPr>
          <p:cNvSpPr>
            <a:spLocks noGrp="1"/>
          </p:cNvSpPr>
          <p:nvPr>
            <p:ph idx="1"/>
          </p:nvPr>
        </p:nvSpPr>
        <p:spPr/>
        <p:txBody>
          <a:bodyPr/>
          <a:lstStyle/>
          <a:p>
            <a:r>
              <a:rPr lang="en-GB" dirty="0"/>
              <a:t>Models are always a simplification of reality, a number of other factors for which data is not available likely also contribute to risk of polio cases.</a:t>
            </a:r>
          </a:p>
          <a:p>
            <a:endParaRPr lang="en-GB" dirty="0"/>
          </a:p>
          <a:p>
            <a:r>
              <a:rPr lang="en-GB" dirty="0"/>
              <a:t>Poliomyelitis cases, reported in these analyses, represent only a small fraction of those infected with poliovirus, due to the likelihood of contracting paralytic disease polio cases are usually clustered in the regions of high transmission but transmission is able to persist in other regions through asymptomatic individuals and the environment.</a:t>
            </a:r>
          </a:p>
          <a:p>
            <a:endParaRPr lang="en-GB" dirty="0"/>
          </a:p>
        </p:txBody>
      </p:sp>
    </p:spTree>
    <p:extLst>
      <p:ext uri="{BB962C8B-B14F-4D97-AF65-F5344CB8AC3E}">
        <p14:creationId xmlns:p14="http://schemas.microsoft.com/office/powerpoint/2010/main" val="71091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0739-6E8E-4721-8D6E-5F717C013496}"/>
              </a:ext>
            </a:extLst>
          </p:cNvPr>
          <p:cNvSpPr>
            <a:spLocks noGrp="1"/>
          </p:cNvSpPr>
          <p:nvPr>
            <p:ph type="title"/>
          </p:nvPr>
        </p:nvSpPr>
        <p:spPr/>
        <p:txBody>
          <a:bodyPr>
            <a:normAutofit/>
          </a:bodyPr>
          <a:lstStyle/>
          <a:p>
            <a:r>
              <a:rPr lang="en-GB" sz="3600" b="1" dirty="0">
                <a:solidFill>
                  <a:srgbClr val="002060"/>
                </a:solidFill>
              </a:rPr>
              <a:t>All of these risk analyses were carried out in R!</a:t>
            </a:r>
          </a:p>
        </p:txBody>
      </p:sp>
      <p:sp>
        <p:nvSpPr>
          <p:cNvPr id="3" name="Content Placeholder 2">
            <a:extLst>
              <a:ext uri="{FF2B5EF4-FFF2-40B4-BE49-F238E27FC236}">
                <a16:creationId xmlns:a16="http://schemas.microsoft.com/office/drawing/2014/main" id="{D755AF4B-FA93-45A6-8E55-D6BBEFE10474}"/>
              </a:ext>
            </a:extLst>
          </p:cNvPr>
          <p:cNvSpPr>
            <a:spLocks noGrp="1"/>
          </p:cNvSpPr>
          <p:nvPr>
            <p:ph idx="1"/>
          </p:nvPr>
        </p:nvSpPr>
        <p:spPr/>
        <p:txBody>
          <a:bodyPr/>
          <a:lstStyle/>
          <a:p>
            <a:r>
              <a:rPr lang="en-GB" dirty="0"/>
              <a:t>The next few days will teach you the basics of R up to plotting specific polio data from Pakistan. These risk analyses show how the data we will be plotting contribute to the risk of polio infection.</a:t>
            </a:r>
          </a:p>
          <a:p>
            <a:endParaRPr lang="en-GB" dirty="0"/>
          </a:p>
          <a:p>
            <a:r>
              <a:rPr lang="en-GB" dirty="0"/>
              <a:t>Being able to clean and plot the input data for these type of models is half the work. Matching your data columns, aggregating data and visualising it give a good indication of specific risks without running these complex, national level models.</a:t>
            </a:r>
          </a:p>
        </p:txBody>
      </p:sp>
    </p:spTree>
    <p:extLst>
      <p:ext uri="{BB962C8B-B14F-4D97-AF65-F5344CB8AC3E}">
        <p14:creationId xmlns:p14="http://schemas.microsoft.com/office/powerpoint/2010/main" val="3704324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E5160-93C2-4FF5-A553-93BF95BF4FE2}"/>
              </a:ext>
            </a:extLst>
          </p:cNvPr>
          <p:cNvSpPr>
            <a:spLocks noGrp="1"/>
          </p:cNvSpPr>
          <p:nvPr>
            <p:ph type="title"/>
          </p:nvPr>
        </p:nvSpPr>
        <p:spPr/>
        <p:txBody>
          <a:bodyPr>
            <a:normAutofit/>
          </a:bodyPr>
          <a:lstStyle/>
          <a:p>
            <a:r>
              <a:rPr lang="en-GB" sz="3600" b="1" dirty="0">
                <a:solidFill>
                  <a:srgbClr val="002060"/>
                </a:solidFill>
              </a:rPr>
              <a:t>Where we are going with this course</a:t>
            </a:r>
          </a:p>
        </p:txBody>
      </p:sp>
      <p:sp>
        <p:nvSpPr>
          <p:cNvPr id="3" name="Content Placeholder 2">
            <a:extLst>
              <a:ext uri="{FF2B5EF4-FFF2-40B4-BE49-F238E27FC236}">
                <a16:creationId xmlns:a16="http://schemas.microsoft.com/office/drawing/2014/main" id="{56D7CDF2-D77A-42B9-A238-D747D6BA2199}"/>
              </a:ext>
            </a:extLst>
          </p:cNvPr>
          <p:cNvSpPr>
            <a:spLocks noGrp="1"/>
          </p:cNvSpPr>
          <p:nvPr>
            <p:ph idx="1"/>
          </p:nvPr>
        </p:nvSpPr>
        <p:spPr/>
        <p:txBody>
          <a:bodyPr/>
          <a:lstStyle/>
          <a:p>
            <a:r>
              <a:rPr lang="en-GB" dirty="0"/>
              <a:t>The majority of the course will focus on basic plotting and data handling with R, towards the 3</a:t>
            </a:r>
            <a:r>
              <a:rPr lang="en-GB" baseline="30000" dirty="0"/>
              <a:t>rd</a:t>
            </a:r>
            <a:r>
              <a:rPr lang="en-GB" dirty="0"/>
              <a:t> day you will start to see these skills come together to recreate plots with important predictors of polio risk.</a:t>
            </a:r>
          </a:p>
        </p:txBody>
      </p:sp>
    </p:spTree>
    <p:extLst>
      <p:ext uri="{BB962C8B-B14F-4D97-AF65-F5344CB8AC3E}">
        <p14:creationId xmlns:p14="http://schemas.microsoft.com/office/powerpoint/2010/main" val="1175242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Surveillance</a:t>
            </a:r>
          </a:p>
        </p:txBody>
      </p:sp>
    </p:spTree>
    <p:extLst>
      <p:ext uri="{BB962C8B-B14F-4D97-AF65-F5344CB8AC3E}">
        <p14:creationId xmlns:p14="http://schemas.microsoft.com/office/powerpoint/2010/main" val="1650523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1828" y="529773"/>
            <a:ext cx="7837716" cy="5637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179" name="Text Box 3"/>
          <p:cNvSpPr txBox="1">
            <a:spLocks noChangeArrowheads="1"/>
          </p:cNvSpPr>
          <p:nvPr/>
        </p:nvSpPr>
        <p:spPr bwMode="auto">
          <a:xfrm>
            <a:off x="1524002" y="31407"/>
            <a:ext cx="9143999" cy="488950"/>
          </a:xfrm>
          <a:prstGeom prst="rect">
            <a:avLst/>
          </a:prstGeom>
          <a:noFill/>
          <a:ln w="9525">
            <a:noFill/>
            <a:miter lim="800000"/>
            <a:headEnd/>
            <a:tailEnd/>
          </a:ln>
        </p:spPr>
        <p:txBody>
          <a:bodyPr lIns="91418" tIns="45710" rIns="91418" bIns="45710" anchor="ctr"/>
          <a:lstStyle/>
          <a:p>
            <a:pPr algn="ctr" eaLnBrk="0" hangingPunct="0"/>
            <a:r>
              <a:rPr lang="en-AU" sz="3600" b="1" dirty="0">
                <a:solidFill>
                  <a:srgbClr val="006600"/>
                </a:solidFill>
                <a:latin typeface="Arial" charset="0"/>
              </a:rPr>
              <a:t>Polio</a:t>
            </a:r>
            <a:r>
              <a:rPr lang="en-AU" sz="3600" b="1" i="1" dirty="0">
                <a:solidFill>
                  <a:srgbClr val="006600"/>
                </a:solidFill>
                <a:latin typeface="Arial" charset="0"/>
              </a:rPr>
              <a:t> </a:t>
            </a:r>
            <a:r>
              <a:rPr lang="en-AU" sz="3600" b="1" dirty="0">
                <a:solidFill>
                  <a:srgbClr val="006600"/>
                </a:solidFill>
                <a:latin typeface="Arial" charset="0"/>
              </a:rPr>
              <a:t>Cases</a:t>
            </a:r>
            <a:r>
              <a:rPr lang="en-AU" sz="3600" b="1" i="1" dirty="0">
                <a:solidFill>
                  <a:srgbClr val="006600"/>
                </a:solidFill>
                <a:latin typeface="Arial" charset="0"/>
              </a:rPr>
              <a:t> </a:t>
            </a:r>
            <a:r>
              <a:rPr lang="en-AU" sz="3600" b="1" dirty="0">
                <a:solidFill>
                  <a:srgbClr val="006600"/>
                </a:solidFill>
                <a:latin typeface="Arial" charset="0"/>
              </a:rPr>
              <a:t>2019</a:t>
            </a:r>
            <a:r>
              <a:rPr lang="en-AU" sz="3600" b="1" i="1" dirty="0">
                <a:solidFill>
                  <a:srgbClr val="006600"/>
                </a:solidFill>
                <a:latin typeface="Arial" charset="0"/>
              </a:rPr>
              <a:t>*  </a:t>
            </a:r>
            <a:endParaRPr lang="en-US" sz="3600" b="1" i="1" dirty="0">
              <a:solidFill>
                <a:srgbClr val="006600"/>
              </a:solidFill>
              <a:latin typeface="Arial" charset="0"/>
            </a:endParaRPr>
          </a:p>
        </p:txBody>
      </p:sp>
      <p:sp>
        <p:nvSpPr>
          <p:cNvPr id="50180" name="Line 4"/>
          <p:cNvSpPr>
            <a:spLocks noChangeShapeType="1"/>
          </p:cNvSpPr>
          <p:nvPr/>
        </p:nvSpPr>
        <p:spPr bwMode="auto">
          <a:xfrm>
            <a:off x="8145462" y="5835167"/>
            <a:ext cx="457200" cy="0"/>
          </a:xfrm>
          <a:prstGeom prst="line">
            <a:avLst/>
          </a:prstGeom>
          <a:noFill/>
          <a:ln w="57150">
            <a:solidFill>
              <a:schemeClr val="tx1"/>
            </a:solidFill>
            <a:round/>
            <a:headEnd/>
            <a:tailEnd/>
          </a:ln>
        </p:spPr>
        <p:txBody>
          <a:bodyPr/>
          <a:lstStyle/>
          <a:p>
            <a:endParaRPr lang="en-US"/>
          </a:p>
        </p:txBody>
      </p:sp>
      <p:sp>
        <p:nvSpPr>
          <p:cNvPr id="50181" name="Line 5"/>
          <p:cNvSpPr>
            <a:spLocks noChangeShapeType="1"/>
          </p:cNvSpPr>
          <p:nvPr/>
        </p:nvSpPr>
        <p:spPr bwMode="auto">
          <a:xfrm>
            <a:off x="8154793" y="6061397"/>
            <a:ext cx="457200" cy="0"/>
          </a:xfrm>
          <a:prstGeom prst="line">
            <a:avLst/>
          </a:prstGeom>
          <a:noFill/>
          <a:ln w="12700">
            <a:solidFill>
              <a:schemeClr val="tx1"/>
            </a:solidFill>
            <a:round/>
            <a:headEnd/>
            <a:tailEnd/>
          </a:ln>
        </p:spPr>
        <p:txBody>
          <a:bodyPr/>
          <a:lstStyle/>
          <a:p>
            <a:endParaRPr lang="en-US"/>
          </a:p>
        </p:txBody>
      </p:sp>
      <p:sp>
        <p:nvSpPr>
          <p:cNvPr id="50182" name="Text Box 6"/>
          <p:cNvSpPr txBox="1">
            <a:spLocks noChangeArrowheads="1"/>
          </p:cNvSpPr>
          <p:nvPr/>
        </p:nvSpPr>
        <p:spPr bwMode="auto">
          <a:xfrm>
            <a:off x="8739188" y="5671066"/>
            <a:ext cx="1778051" cy="523220"/>
          </a:xfrm>
          <a:prstGeom prst="rect">
            <a:avLst/>
          </a:prstGeom>
          <a:noFill/>
          <a:ln w="9525">
            <a:noFill/>
            <a:miter lim="800000"/>
            <a:headEnd/>
            <a:tailEnd/>
          </a:ln>
        </p:spPr>
        <p:txBody>
          <a:bodyPr wrap="none">
            <a:spAutoFit/>
          </a:bodyPr>
          <a:lstStyle/>
          <a:p>
            <a:r>
              <a:rPr lang="en-US" sz="1400" dirty="0">
                <a:latin typeface="Arial" charset="0"/>
              </a:rPr>
              <a:t>Provincial Boundary</a:t>
            </a:r>
          </a:p>
          <a:p>
            <a:r>
              <a:rPr lang="en-US" sz="1400" dirty="0">
                <a:latin typeface="Arial" charset="0"/>
              </a:rPr>
              <a:t>Districts Boundary </a:t>
            </a:r>
          </a:p>
        </p:txBody>
      </p:sp>
      <p:sp>
        <p:nvSpPr>
          <p:cNvPr id="50184" name="Text Box 87"/>
          <p:cNvSpPr txBox="1">
            <a:spLocks noChangeArrowheads="1"/>
          </p:cNvSpPr>
          <p:nvPr/>
        </p:nvSpPr>
        <p:spPr bwMode="auto">
          <a:xfrm>
            <a:off x="7961895" y="6278742"/>
            <a:ext cx="2544180" cy="276999"/>
          </a:xfrm>
          <a:prstGeom prst="rect">
            <a:avLst/>
          </a:prstGeom>
          <a:noFill/>
          <a:ln w="9525">
            <a:noFill/>
            <a:miter lim="800000"/>
            <a:headEnd/>
            <a:tailEnd/>
          </a:ln>
        </p:spPr>
        <p:txBody>
          <a:bodyPr wrap="square">
            <a:spAutoFit/>
          </a:bodyPr>
          <a:lstStyle/>
          <a:p>
            <a:pPr algn="ctr" eaLnBrk="0" hangingPunct="0"/>
            <a:r>
              <a:rPr lang="en-US" sz="1200" i="1" dirty="0">
                <a:latin typeface="Arial" charset="0"/>
              </a:rPr>
              <a:t>Cases randomly placed in districts</a:t>
            </a:r>
          </a:p>
        </p:txBody>
      </p:sp>
      <p:grpSp>
        <p:nvGrpSpPr>
          <p:cNvPr id="3" name="Group 31"/>
          <p:cNvGrpSpPr>
            <a:grpSpLocks/>
          </p:cNvGrpSpPr>
          <p:nvPr/>
        </p:nvGrpSpPr>
        <p:grpSpPr bwMode="auto">
          <a:xfrm>
            <a:off x="8145462" y="5249849"/>
            <a:ext cx="1674230" cy="307777"/>
            <a:chOff x="6085470" y="4868863"/>
            <a:chExt cx="1674230" cy="308000"/>
          </a:xfrm>
        </p:grpSpPr>
        <p:sp>
          <p:nvSpPr>
            <p:cNvPr id="50204" name="Text Box 88"/>
            <p:cNvSpPr txBox="1">
              <a:spLocks noChangeArrowheads="1"/>
            </p:cNvSpPr>
            <p:nvPr/>
          </p:nvSpPr>
          <p:spPr bwMode="auto">
            <a:xfrm>
              <a:off x="6423025" y="4868863"/>
              <a:ext cx="1336675" cy="308000"/>
            </a:xfrm>
            <a:prstGeom prst="rect">
              <a:avLst/>
            </a:prstGeom>
            <a:noFill/>
            <a:ln w="9525">
              <a:noFill/>
              <a:miter lim="800000"/>
              <a:headEnd/>
              <a:tailEnd/>
            </a:ln>
          </p:spPr>
          <p:txBody>
            <a:bodyPr>
              <a:spAutoFit/>
            </a:bodyPr>
            <a:lstStyle/>
            <a:p>
              <a:r>
                <a:rPr lang="en-US" sz="1400" b="1" dirty="0">
                  <a:solidFill>
                    <a:srgbClr val="FF0000"/>
                  </a:solidFill>
                  <a:latin typeface="Arial" charset="0"/>
                </a:rPr>
                <a:t>P1 = 45</a:t>
              </a:r>
              <a:endParaRPr lang="en-US" sz="1400" dirty="0">
                <a:solidFill>
                  <a:srgbClr val="FF0000"/>
                </a:solidFill>
                <a:latin typeface="Arial" charset="0"/>
              </a:endParaRPr>
            </a:p>
          </p:txBody>
        </p:sp>
        <p:sp>
          <p:nvSpPr>
            <p:cNvPr id="50205" name="Oval 7"/>
            <p:cNvSpPr>
              <a:spLocks noChangeArrowheads="1"/>
            </p:cNvSpPr>
            <p:nvPr/>
          </p:nvSpPr>
          <p:spPr bwMode="auto">
            <a:xfrm>
              <a:off x="6085470" y="4938713"/>
              <a:ext cx="142875" cy="146410"/>
            </a:xfrm>
            <a:prstGeom prst="ellipse">
              <a:avLst/>
            </a:prstGeom>
            <a:solidFill>
              <a:srgbClr val="FF0000"/>
            </a:solidFill>
            <a:ln w="12700">
              <a:solidFill>
                <a:schemeClr val="tx1"/>
              </a:solidFill>
              <a:round/>
              <a:headEnd/>
              <a:tailEnd/>
            </a:ln>
          </p:spPr>
          <p:txBody>
            <a:bodyPr wrap="none" anchor="ctr"/>
            <a:lstStyle/>
            <a:p>
              <a:endParaRPr lang="en-US">
                <a:latin typeface="Arial" charset="0"/>
              </a:endParaRPr>
            </a:p>
          </p:txBody>
        </p:sp>
      </p:grpSp>
      <p:sp>
        <p:nvSpPr>
          <p:cNvPr id="333" name="Text Box 6"/>
          <p:cNvSpPr txBox="1">
            <a:spLocks noChangeArrowheads="1"/>
          </p:cNvSpPr>
          <p:nvPr/>
        </p:nvSpPr>
        <p:spPr bwMode="auto">
          <a:xfrm>
            <a:off x="1664653" y="6559101"/>
            <a:ext cx="2010487" cy="246221"/>
          </a:xfrm>
          <a:prstGeom prst="rect">
            <a:avLst/>
          </a:prstGeom>
          <a:noFill/>
          <a:ln w="9525">
            <a:noFill/>
            <a:miter lim="800000"/>
            <a:headEnd/>
            <a:tailEnd/>
          </a:ln>
        </p:spPr>
        <p:txBody>
          <a:bodyPr wrap="none">
            <a:spAutoFit/>
          </a:bodyPr>
          <a:lstStyle/>
          <a:p>
            <a:pPr eaLnBrk="0" hangingPunct="0"/>
            <a:r>
              <a:rPr lang="en-US" sz="1000" dirty="0">
                <a:latin typeface="Arial" charset="0"/>
              </a:rPr>
              <a:t>* </a:t>
            </a:r>
            <a:r>
              <a:rPr lang="en-US" sz="1000" dirty="0" err="1">
                <a:latin typeface="Arial" charset="0"/>
              </a:rPr>
              <a:t>Afp.rec</a:t>
            </a:r>
            <a:r>
              <a:rPr lang="en-US" sz="1000" dirty="0">
                <a:latin typeface="Arial" charset="0"/>
              </a:rPr>
              <a:t> Data as of  15-07-2019</a:t>
            </a:r>
          </a:p>
        </p:txBody>
      </p:sp>
      <p:sp>
        <p:nvSpPr>
          <p:cNvPr id="21" name="Oval 127" descr="Bahawalpur"/>
          <p:cNvSpPr>
            <a:spLocks noChangeArrowheads="1"/>
          </p:cNvSpPr>
          <p:nvPr/>
        </p:nvSpPr>
        <p:spPr bwMode="auto">
          <a:xfrm>
            <a:off x="6531073" y="1517065"/>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3" name="Oval 127" descr="Bahawalpur"/>
          <p:cNvSpPr>
            <a:spLocks noChangeArrowheads="1"/>
          </p:cNvSpPr>
          <p:nvPr/>
        </p:nvSpPr>
        <p:spPr bwMode="auto">
          <a:xfrm>
            <a:off x="6205161" y="2288457"/>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4" name="Oval 127" descr="Bahawalpur"/>
          <p:cNvSpPr>
            <a:spLocks noChangeArrowheads="1"/>
          </p:cNvSpPr>
          <p:nvPr/>
        </p:nvSpPr>
        <p:spPr bwMode="auto">
          <a:xfrm>
            <a:off x="7780255" y="290749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5" name="Oval 127" descr="Bahawalpur"/>
          <p:cNvSpPr>
            <a:spLocks noChangeArrowheads="1"/>
          </p:cNvSpPr>
          <p:nvPr/>
        </p:nvSpPr>
        <p:spPr bwMode="auto">
          <a:xfrm>
            <a:off x="6177363" y="225975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6" name="Oval 127" descr="Bahawalpur"/>
          <p:cNvSpPr>
            <a:spLocks noChangeArrowheads="1"/>
          </p:cNvSpPr>
          <p:nvPr/>
        </p:nvSpPr>
        <p:spPr bwMode="auto">
          <a:xfrm>
            <a:off x="6424617" y="1812439"/>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7" name="Oval 127" descr="Bahawalpur"/>
          <p:cNvSpPr>
            <a:spLocks noChangeArrowheads="1"/>
          </p:cNvSpPr>
          <p:nvPr/>
        </p:nvSpPr>
        <p:spPr bwMode="auto">
          <a:xfrm>
            <a:off x="4750878" y="550276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8" name="Oval 127" descr="Bahawalpur"/>
          <p:cNvSpPr>
            <a:spLocks noChangeArrowheads="1"/>
          </p:cNvSpPr>
          <p:nvPr/>
        </p:nvSpPr>
        <p:spPr bwMode="auto">
          <a:xfrm>
            <a:off x="6205161" y="2100000"/>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19" name="Oval 127" descr="Bahawalpur"/>
          <p:cNvSpPr>
            <a:spLocks noChangeArrowheads="1"/>
          </p:cNvSpPr>
          <p:nvPr/>
        </p:nvSpPr>
        <p:spPr bwMode="auto">
          <a:xfrm>
            <a:off x="5840458" y="229738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0" name="Oval 127" descr="Bahawalpur"/>
          <p:cNvSpPr>
            <a:spLocks noChangeArrowheads="1"/>
          </p:cNvSpPr>
          <p:nvPr/>
        </p:nvSpPr>
        <p:spPr bwMode="auto">
          <a:xfrm>
            <a:off x="7684419" y="290749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2" name="Oval 127" descr="Bahawalpur"/>
          <p:cNvSpPr>
            <a:spLocks noChangeArrowheads="1"/>
          </p:cNvSpPr>
          <p:nvPr/>
        </p:nvSpPr>
        <p:spPr bwMode="auto">
          <a:xfrm>
            <a:off x="7739283" y="2960265"/>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3" name="Oval 127" descr="Bahawalpur"/>
          <p:cNvSpPr>
            <a:spLocks noChangeArrowheads="1"/>
          </p:cNvSpPr>
          <p:nvPr/>
        </p:nvSpPr>
        <p:spPr bwMode="auto">
          <a:xfrm>
            <a:off x="6217370" y="2265492"/>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4" name="Oval 127" descr="Bahawalpur"/>
          <p:cNvSpPr>
            <a:spLocks noChangeArrowheads="1"/>
          </p:cNvSpPr>
          <p:nvPr/>
        </p:nvSpPr>
        <p:spPr bwMode="auto">
          <a:xfrm>
            <a:off x="6009717" y="224252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5" name="Oval 127" descr="Bahawalpur"/>
          <p:cNvSpPr>
            <a:spLocks noChangeArrowheads="1"/>
          </p:cNvSpPr>
          <p:nvPr/>
        </p:nvSpPr>
        <p:spPr bwMode="auto">
          <a:xfrm>
            <a:off x="5184354" y="451430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6" name="Oval 127" descr="Bahawalpur">
            <a:extLst>
              <a:ext uri="{FF2B5EF4-FFF2-40B4-BE49-F238E27FC236}">
                <a16:creationId xmlns:a16="http://schemas.microsoft.com/office/drawing/2014/main" id="{A477C7F8-66D5-4B95-BBBB-64FC02C1FF43}"/>
              </a:ext>
            </a:extLst>
          </p:cNvPr>
          <p:cNvSpPr>
            <a:spLocks noChangeArrowheads="1"/>
          </p:cNvSpPr>
          <p:nvPr/>
        </p:nvSpPr>
        <p:spPr bwMode="auto">
          <a:xfrm>
            <a:off x="6155987" y="2266685"/>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7" name="Oval 127" descr="Bahawalpur">
            <a:extLst>
              <a:ext uri="{FF2B5EF4-FFF2-40B4-BE49-F238E27FC236}">
                <a16:creationId xmlns:a16="http://schemas.microsoft.com/office/drawing/2014/main" id="{0B5EFEBC-4E0A-4D64-97BC-FF6B013B8257}"/>
              </a:ext>
            </a:extLst>
          </p:cNvPr>
          <p:cNvSpPr>
            <a:spLocks noChangeArrowheads="1"/>
          </p:cNvSpPr>
          <p:nvPr/>
        </p:nvSpPr>
        <p:spPr bwMode="auto">
          <a:xfrm>
            <a:off x="6235438" y="2317806"/>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8" name="Oval 127" descr="Bahawalpur"/>
          <p:cNvSpPr>
            <a:spLocks noChangeArrowheads="1"/>
          </p:cNvSpPr>
          <p:nvPr/>
        </p:nvSpPr>
        <p:spPr bwMode="auto">
          <a:xfrm>
            <a:off x="5965165" y="2282380"/>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29" name="Oval 127" descr="Bahawalpur"/>
          <p:cNvSpPr>
            <a:spLocks noChangeArrowheads="1"/>
          </p:cNvSpPr>
          <p:nvPr/>
        </p:nvSpPr>
        <p:spPr bwMode="auto">
          <a:xfrm>
            <a:off x="4641150" y="558553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0" name="Oval 127" descr="Bahawalpur"/>
          <p:cNvSpPr>
            <a:spLocks noChangeArrowheads="1"/>
          </p:cNvSpPr>
          <p:nvPr/>
        </p:nvSpPr>
        <p:spPr bwMode="auto">
          <a:xfrm>
            <a:off x="5767796" y="229738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1" name="Oval 127" descr="Bahawalpur"/>
          <p:cNvSpPr>
            <a:spLocks noChangeArrowheads="1"/>
          </p:cNvSpPr>
          <p:nvPr/>
        </p:nvSpPr>
        <p:spPr bwMode="auto">
          <a:xfrm>
            <a:off x="6192033" y="2742770"/>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2" name="Oval 127" descr="Bahawalpur">
            <a:extLst>
              <a:ext uri="{FF2B5EF4-FFF2-40B4-BE49-F238E27FC236}">
                <a16:creationId xmlns:a16="http://schemas.microsoft.com/office/drawing/2014/main" id="{0B5EFEBC-4E0A-4D64-97BC-FF6B013B8257}"/>
              </a:ext>
            </a:extLst>
          </p:cNvPr>
          <p:cNvSpPr>
            <a:spLocks noChangeArrowheads="1"/>
          </p:cNvSpPr>
          <p:nvPr/>
        </p:nvSpPr>
        <p:spPr bwMode="auto">
          <a:xfrm>
            <a:off x="6190494" y="231724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3"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117832" y="230827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4" name="Oval 127" descr="Bahawalpur"/>
          <p:cNvSpPr>
            <a:spLocks noChangeArrowheads="1"/>
          </p:cNvSpPr>
          <p:nvPr/>
        </p:nvSpPr>
        <p:spPr bwMode="auto">
          <a:xfrm>
            <a:off x="5906545" y="2251896"/>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5" name="Oval 127" descr="Bahawalpur"/>
          <p:cNvSpPr>
            <a:spLocks noChangeArrowheads="1"/>
          </p:cNvSpPr>
          <p:nvPr/>
        </p:nvSpPr>
        <p:spPr bwMode="auto">
          <a:xfrm>
            <a:off x="7051577" y="1476269"/>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6"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150297" y="2317806"/>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7" name="Oval 127" descr="Bahawalpur"/>
          <p:cNvSpPr>
            <a:spLocks noChangeArrowheads="1"/>
          </p:cNvSpPr>
          <p:nvPr/>
        </p:nvSpPr>
        <p:spPr bwMode="auto">
          <a:xfrm>
            <a:off x="7106441" y="1606480"/>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8"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303937" y="2426976"/>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39"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221675" y="2276705"/>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0" name="Oval 127" descr="Bahawalpur">
            <a:extLst>
              <a:ext uri="{FF2B5EF4-FFF2-40B4-BE49-F238E27FC236}">
                <a16:creationId xmlns:a16="http://schemas.microsoft.com/office/drawing/2014/main" id="{0B5EFEBC-4E0A-4D64-97BC-FF6B013B8257}"/>
              </a:ext>
            </a:extLst>
          </p:cNvPr>
          <p:cNvSpPr>
            <a:spLocks noChangeArrowheads="1"/>
          </p:cNvSpPr>
          <p:nvPr/>
        </p:nvSpPr>
        <p:spPr bwMode="auto">
          <a:xfrm>
            <a:off x="6193502" y="2344975"/>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1"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224683" y="2304432"/>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2"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5986272" y="220972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3"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7116932" y="156785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4"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7139821" y="1606403"/>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5"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190494" y="2304432"/>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6"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205161" y="234332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7"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214373" y="2297388"/>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8"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7084957" y="1606480"/>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49"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7090045" y="163901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0"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210796" y="234332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1"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6162506" y="232917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2"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4531422" y="323826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3" name="Oval 127" descr="Bahawalpur">
            <a:extLst>
              <a:ext uri="{FF2B5EF4-FFF2-40B4-BE49-F238E27FC236}">
                <a16:creationId xmlns:a16="http://schemas.microsoft.com/office/drawing/2014/main" id="{051CCE62-D2FA-4785-87CA-CD87E7201EAD}"/>
              </a:ext>
            </a:extLst>
          </p:cNvPr>
          <p:cNvSpPr>
            <a:spLocks noChangeArrowheads="1"/>
          </p:cNvSpPr>
          <p:nvPr/>
        </p:nvSpPr>
        <p:spPr bwMode="auto">
          <a:xfrm>
            <a:off x="5129490" y="4188824"/>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4" name="Oval 127" descr="Bahawalpur"/>
          <p:cNvSpPr>
            <a:spLocks noChangeArrowheads="1"/>
          </p:cNvSpPr>
          <p:nvPr/>
        </p:nvSpPr>
        <p:spPr bwMode="auto">
          <a:xfrm>
            <a:off x="7765980" y="2850537"/>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
        <p:nvSpPr>
          <p:cNvPr id="55" name="Oval 127" descr="Bahawalpur"/>
          <p:cNvSpPr>
            <a:spLocks noChangeArrowheads="1"/>
          </p:cNvSpPr>
          <p:nvPr/>
        </p:nvSpPr>
        <p:spPr bwMode="auto">
          <a:xfrm>
            <a:off x="6152227" y="2347451"/>
            <a:ext cx="109728" cy="109728"/>
          </a:xfrm>
          <a:prstGeom prst="ellipse">
            <a:avLst/>
          </a:prstGeom>
          <a:solidFill>
            <a:srgbClr val="FF0000"/>
          </a:solidFill>
          <a:ln w="12700">
            <a:solidFill>
              <a:schemeClr val="tx1"/>
            </a:solidFill>
            <a:round/>
            <a:headEnd/>
            <a:tailEnd/>
          </a:ln>
        </p:spPr>
        <p:txBody>
          <a:bodyPr wrap="none" anchor="ctr"/>
          <a:lstStyle/>
          <a:p>
            <a:endParaRPr lang="en-US" sz="1400"/>
          </a:p>
        </p:txBody>
      </p:sp>
    </p:spTree>
    <p:extLst>
      <p:ext uri="{BB962C8B-B14F-4D97-AF65-F5344CB8AC3E}">
        <p14:creationId xmlns:p14="http://schemas.microsoft.com/office/powerpoint/2010/main" val="378188677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Box 3"/>
          <p:cNvSpPr txBox="1">
            <a:spLocks noChangeArrowheads="1"/>
          </p:cNvSpPr>
          <p:nvPr/>
        </p:nvSpPr>
        <p:spPr bwMode="auto">
          <a:xfrm>
            <a:off x="2667000" y="30480"/>
            <a:ext cx="6858000" cy="404292"/>
          </a:xfrm>
          <a:prstGeom prst="rect">
            <a:avLst/>
          </a:prstGeom>
          <a:noFill/>
          <a:ln w="9525">
            <a:noFill/>
            <a:miter lim="800000"/>
            <a:headEnd/>
            <a:tailEnd/>
          </a:ln>
        </p:spPr>
        <p:txBody>
          <a:bodyPr wrap="square" lIns="95575" tIns="47791" rIns="95575" bIns="47791">
            <a:spAutoFit/>
          </a:bodyPr>
          <a:lstStyle/>
          <a:p>
            <a:pPr algn="ctr">
              <a:spcBef>
                <a:spcPct val="50000"/>
              </a:spcBef>
            </a:pPr>
            <a:r>
              <a:rPr lang="en-US" sz="2000" b="1" dirty="0">
                <a:solidFill>
                  <a:srgbClr val="006600"/>
                </a:solidFill>
                <a:latin typeface="Calibri" pitchFamily="34" charset="0"/>
              </a:rPr>
              <a:t>Non-Polio ^ AFP Rate by District</a:t>
            </a:r>
          </a:p>
        </p:txBody>
      </p:sp>
      <p:sp>
        <p:nvSpPr>
          <p:cNvPr id="45" name="TextBox 44"/>
          <p:cNvSpPr txBox="1"/>
          <p:nvPr/>
        </p:nvSpPr>
        <p:spPr>
          <a:xfrm>
            <a:off x="3957579" y="3060921"/>
            <a:ext cx="918103" cy="253916"/>
          </a:xfrm>
          <a:prstGeom prst="rect">
            <a:avLst/>
          </a:prstGeom>
          <a:noFill/>
        </p:spPr>
        <p:txBody>
          <a:bodyPr wrap="square" rtlCol="0">
            <a:spAutoFit/>
          </a:bodyPr>
          <a:lstStyle/>
          <a:p>
            <a:pPr algn="ctr"/>
            <a:r>
              <a:rPr lang="en-US" sz="1050" dirty="0"/>
              <a:t>^Annualized</a:t>
            </a:r>
          </a:p>
        </p:txBody>
      </p:sp>
      <p:sp>
        <p:nvSpPr>
          <p:cNvPr id="34" name="TextBox 33"/>
          <p:cNvSpPr txBox="1"/>
          <p:nvPr/>
        </p:nvSpPr>
        <p:spPr>
          <a:xfrm>
            <a:off x="2579424" y="836138"/>
            <a:ext cx="601447" cy="338554"/>
          </a:xfrm>
          <a:prstGeom prst="rect">
            <a:avLst/>
          </a:prstGeom>
          <a:noFill/>
        </p:spPr>
        <p:txBody>
          <a:bodyPr wrap="none" rtlCol="0">
            <a:spAutoFit/>
          </a:bodyPr>
          <a:lstStyle/>
          <a:p>
            <a:r>
              <a:rPr lang="en-US" sz="1600" b="1" dirty="0"/>
              <a:t>2017</a:t>
            </a:r>
          </a:p>
        </p:txBody>
      </p:sp>
      <p:sp>
        <p:nvSpPr>
          <p:cNvPr id="35" name="TextBox 34"/>
          <p:cNvSpPr txBox="1"/>
          <p:nvPr/>
        </p:nvSpPr>
        <p:spPr>
          <a:xfrm>
            <a:off x="5268909" y="836138"/>
            <a:ext cx="601447" cy="338554"/>
          </a:xfrm>
          <a:prstGeom prst="rect">
            <a:avLst/>
          </a:prstGeom>
          <a:noFill/>
        </p:spPr>
        <p:txBody>
          <a:bodyPr wrap="none" rtlCol="0">
            <a:spAutoFit/>
          </a:bodyPr>
          <a:lstStyle/>
          <a:p>
            <a:r>
              <a:rPr lang="en-US" sz="1600" b="1" dirty="0"/>
              <a:t>2018</a:t>
            </a:r>
          </a:p>
        </p:txBody>
      </p:sp>
      <p:pic>
        <p:nvPicPr>
          <p:cNvPr id="37" name="Picture 35"/>
          <p:cNvPicPr>
            <a:picLocks noChangeAspect="1" noChangeArrowheads="1"/>
          </p:cNvPicPr>
          <p:nvPr/>
        </p:nvPicPr>
        <p:blipFill rotWithShape="1">
          <a:blip r:embed="rId2">
            <a:extLst>
              <a:ext uri="{28A0092B-C50C-407E-A947-70E740481C1C}">
                <a14:useLocalDpi xmlns:a14="http://schemas.microsoft.com/office/drawing/2010/main" val="0"/>
              </a:ext>
            </a:extLst>
          </a:blip>
          <a:srcRect b="23755"/>
          <a:stretch/>
        </p:blipFill>
        <p:spPr bwMode="auto">
          <a:xfrm>
            <a:off x="2677143" y="5776726"/>
            <a:ext cx="5125901" cy="23574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7978165" y="836138"/>
            <a:ext cx="601447" cy="338554"/>
          </a:xfrm>
          <a:prstGeom prst="rect">
            <a:avLst/>
          </a:prstGeom>
          <a:noFill/>
        </p:spPr>
        <p:txBody>
          <a:bodyPr wrap="none" rtlCol="0">
            <a:spAutoFit/>
          </a:bodyPr>
          <a:lstStyle/>
          <a:p>
            <a:r>
              <a:rPr lang="en-US" sz="1600" b="1" dirty="0"/>
              <a:t>2019</a:t>
            </a:r>
          </a:p>
        </p:txBody>
      </p:sp>
      <p:pic>
        <p:nvPicPr>
          <p:cNvPr id="33"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155" y="1417018"/>
            <a:ext cx="3687964" cy="2959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38"/>
          <p:cNvPicPr>
            <a:picLocks noChangeAspect="1"/>
          </p:cNvPicPr>
          <p:nvPr/>
        </p:nvPicPr>
        <p:blipFill>
          <a:blip r:embed="rId4">
            <a:clrChange>
              <a:clrFrom>
                <a:srgbClr val="FFFFFF"/>
              </a:clrFrom>
              <a:clrTo>
                <a:srgbClr val="FFFFFF">
                  <a:alpha val="0"/>
                </a:srgbClr>
              </a:clrTo>
            </a:clrChange>
          </a:blip>
          <a:stretch>
            <a:fillRect/>
          </a:stretch>
        </p:blipFill>
        <p:spPr>
          <a:xfrm>
            <a:off x="4289813" y="1465133"/>
            <a:ext cx="3612374" cy="2863055"/>
          </a:xfrm>
          <a:prstGeom prst="rect">
            <a:avLst/>
          </a:prstGeom>
        </p:spPr>
      </p:pic>
      <p:pic>
        <p:nvPicPr>
          <p:cNvPr id="2" name="Picture 3"/>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4050" t="1810" r="6988" b="4829"/>
          <a:stretch/>
        </p:blipFill>
        <p:spPr bwMode="auto">
          <a:xfrm>
            <a:off x="7142539" y="1639843"/>
            <a:ext cx="3509868" cy="2842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9910607" y="2896660"/>
            <a:ext cx="1152919" cy="1815882"/>
          </a:xfrm>
          <a:prstGeom prst="rect">
            <a:avLst/>
          </a:prstGeom>
          <a:noFill/>
        </p:spPr>
        <p:txBody>
          <a:bodyPr wrap="square" rtlCol="0">
            <a:spAutoFit/>
          </a:bodyPr>
          <a:lstStyle/>
          <a:p>
            <a:pPr algn="ctr" eaLnBrk="0" hangingPunct="0"/>
            <a:r>
              <a:rPr lang="en-US" sz="1600" dirty="0">
                <a:latin typeface="Arial" charset="0"/>
              </a:rPr>
              <a:t>Non-polio AFP rate Up to Week No. 28 ended on 13</a:t>
            </a:r>
            <a:r>
              <a:rPr lang="en-US" sz="1600" baseline="30000" dirty="0">
                <a:latin typeface="Arial" charset="0"/>
              </a:rPr>
              <a:t>th</a:t>
            </a:r>
            <a:r>
              <a:rPr lang="en-US" sz="1600" dirty="0">
                <a:latin typeface="Arial" charset="0"/>
              </a:rPr>
              <a:t> Jul, 2019</a:t>
            </a:r>
          </a:p>
        </p:txBody>
      </p:sp>
    </p:spTree>
    <p:extLst>
      <p:ext uri="{BB962C8B-B14F-4D97-AF65-F5344CB8AC3E}">
        <p14:creationId xmlns:p14="http://schemas.microsoft.com/office/powerpoint/2010/main" val="2390308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nvPr>
        </p:nvGraphicFramePr>
        <p:xfrm>
          <a:off x="1819276" y="433537"/>
          <a:ext cx="8715374" cy="5491162"/>
        </p:xfrm>
        <a:graphic>
          <a:graphicData uri="http://schemas.openxmlformats.org/drawingml/2006/chart">
            <c:chart xmlns:c="http://schemas.openxmlformats.org/drawingml/2006/chart" xmlns:r="http://schemas.openxmlformats.org/officeDocument/2006/relationships" r:id="rId3"/>
          </a:graphicData>
        </a:graphic>
      </p:graphicFrame>
      <p:sp>
        <p:nvSpPr>
          <p:cNvPr id="5123" name="Text Box 3"/>
          <p:cNvSpPr txBox="1">
            <a:spLocks noChangeArrowheads="1"/>
          </p:cNvSpPr>
          <p:nvPr/>
        </p:nvSpPr>
        <p:spPr bwMode="auto">
          <a:xfrm>
            <a:off x="1851235" y="241897"/>
            <a:ext cx="8427521" cy="312737"/>
          </a:xfrm>
          <a:prstGeom prst="rect">
            <a:avLst/>
          </a:prstGeom>
          <a:noFill/>
          <a:ln w="9525">
            <a:noFill/>
            <a:miter lim="800000"/>
            <a:headEnd/>
            <a:tailEnd/>
          </a:ln>
        </p:spPr>
        <p:txBody>
          <a:bodyPr wrap="square">
            <a:spAutoFit/>
          </a:bodyPr>
          <a:lstStyle/>
          <a:p>
            <a:pPr algn="ctr">
              <a:lnSpc>
                <a:spcPct val="70000"/>
              </a:lnSpc>
              <a:spcBef>
                <a:spcPct val="45000"/>
              </a:spcBef>
            </a:pPr>
            <a:r>
              <a:rPr lang="en-US" sz="2000" b="1" dirty="0">
                <a:solidFill>
                  <a:srgbClr val="008000"/>
                </a:solidFill>
                <a:latin typeface="Arial" charset="0"/>
              </a:rPr>
              <a:t>Graph 1:Distribution of AFP Cases by Month, Pakistan 2015-2019*</a:t>
            </a:r>
          </a:p>
        </p:txBody>
      </p:sp>
      <p:sp>
        <p:nvSpPr>
          <p:cNvPr id="5124" name="Text Box 4"/>
          <p:cNvSpPr txBox="1">
            <a:spLocks noChangeArrowheads="1"/>
          </p:cNvSpPr>
          <p:nvPr/>
        </p:nvSpPr>
        <p:spPr bwMode="auto">
          <a:xfrm rot="16200000">
            <a:off x="691357" y="3388310"/>
            <a:ext cx="1981200" cy="338554"/>
          </a:xfrm>
          <a:prstGeom prst="rect">
            <a:avLst/>
          </a:prstGeom>
          <a:noFill/>
          <a:ln w="9525">
            <a:noFill/>
            <a:miter lim="800000"/>
            <a:headEnd/>
            <a:tailEnd/>
          </a:ln>
        </p:spPr>
        <p:txBody>
          <a:bodyPr>
            <a:spAutoFit/>
          </a:bodyPr>
          <a:lstStyle/>
          <a:p>
            <a:pPr>
              <a:spcBef>
                <a:spcPct val="50000"/>
              </a:spcBef>
            </a:pPr>
            <a:r>
              <a:rPr lang="en-US" sz="1600" b="1" dirty="0">
                <a:latin typeface="Arial" charset="0"/>
              </a:rPr>
              <a:t>           </a:t>
            </a:r>
            <a:r>
              <a:rPr lang="en-US" sz="1400" b="1" dirty="0">
                <a:latin typeface="Arial" charset="0"/>
              </a:rPr>
              <a:t>Cases (n)</a:t>
            </a:r>
          </a:p>
        </p:txBody>
      </p:sp>
      <p:sp>
        <p:nvSpPr>
          <p:cNvPr id="5131" name="Line 10"/>
          <p:cNvSpPr>
            <a:spLocks noChangeShapeType="1"/>
          </p:cNvSpPr>
          <p:nvPr/>
        </p:nvSpPr>
        <p:spPr bwMode="auto">
          <a:xfrm flipV="1">
            <a:off x="4051169" y="697819"/>
            <a:ext cx="0" cy="4690608"/>
          </a:xfrm>
          <a:prstGeom prst="line">
            <a:avLst/>
          </a:prstGeom>
          <a:noFill/>
          <a:ln w="38100">
            <a:solidFill>
              <a:schemeClr val="tx1"/>
            </a:solidFill>
            <a:miter lim="800000"/>
            <a:headEnd/>
            <a:tailEnd/>
          </a:ln>
        </p:spPr>
        <p:txBody>
          <a:bodyPr wrap="none"/>
          <a:lstStyle/>
          <a:p>
            <a:endParaRPr lang="en-US"/>
          </a:p>
        </p:txBody>
      </p:sp>
      <p:sp>
        <p:nvSpPr>
          <p:cNvPr id="15" name="Text Box 6"/>
          <p:cNvSpPr txBox="1">
            <a:spLocks noChangeArrowheads="1"/>
          </p:cNvSpPr>
          <p:nvPr/>
        </p:nvSpPr>
        <p:spPr bwMode="auto">
          <a:xfrm>
            <a:off x="1664653" y="6559101"/>
            <a:ext cx="2010487" cy="246221"/>
          </a:xfrm>
          <a:prstGeom prst="rect">
            <a:avLst/>
          </a:prstGeom>
          <a:noFill/>
          <a:ln w="9525">
            <a:noFill/>
            <a:miter lim="800000"/>
            <a:headEnd/>
            <a:tailEnd/>
          </a:ln>
        </p:spPr>
        <p:txBody>
          <a:bodyPr wrap="none">
            <a:spAutoFit/>
          </a:bodyPr>
          <a:lstStyle/>
          <a:p>
            <a:pPr eaLnBrk="0" hangingPunct="0"/>
            <a:r>
              <a:rPr lang="en-US" sz="1000" dirty="0">
                <a:latin typeface="Arial" charset="0"/>
              </a:rPr>
              <a:t>* </a:t>
            </a:r>
            <a:r>
              <a:rPr lang="en-US" sz="1000" dirty="0" err="1">
                <a:latin typeface="Arial" charset="0"/>
              </a:rPr>
              <a:t>Afp.rec</a:t>
            </a:r>
            <a:r>
              <a:rPr lang="en-US" sz="1000" dirty="0">
                <a:latin typeface="Arial" charset="0"/>
              </a:rPr>
              <a:t> Data as of  15-07-2019</a:t>
            </a:r>
          </a:p>
        </p:txBody>
      </p:sp>
      <p:sp>
        <p:nvSpPr>
          <p:cNvPr id="22" name="TextBox 21"/>
          <p:cNvSpPr txBox="1"/>
          <p:nvPr/>
        </p:nvSpPr>
        <p:spPr>
          <a:xfrm>
            <a:off x="2948312" y="5853123"/>
            <a:ext cx="550151" cy="307777"/>
          </a:xfrm>
          <a:prstGeom prst="rect">
            <a:avLst/>
          </a:prstGeom>
          <a:solidFill>
            <a:srgbClr val="336600"/>
          </a:solidFill>
        </p:spPr>
        <p:txBody>
          <a:bodyPr wrap="none" rtlCol="0">
            <a:spAutoFit/>
          </a:bodyPr>
          <a:lstStyle/>
          <a:p>
            <a:r>
              <a:rPr lang="en-US" sz="1400" b="1" dirty="0">
                <a:solidFill>
                  <a:schemeClr val="bg1"/>
                </a:solidFill>
              </a:rPr>
              <a:t>2015</a:t>
            </a:r>
          </a:p>
        </p:txBody>
      </p:sp>
      <p:sp>
        <p:nvSpPr>
          <p:cNvPr id="14" name="Line 17"/>
          <p:cNvSpPr>
            <a:spLocks noChangeShapeType="1"/>
          </p:cNvSpPr>
          <p:nvPr/>
        </p:nvSpPr>
        <p:spPr bwMode="auto">
          <a:xfrm flipV="1">
            <a:off x="5862576" y="723139"/>
            <a:ext cx="0" cy="4665289"/>
          </a:xfrm>
          <a:prstGeom prst="line">
            <a:avLst/>
          </a:prstGeom>
          <a:noFill/>
          <a:ln w="38100">
            <a:solidFill>
              <a:schemeClr val="tx1"/>
            </a:solidFill>
            <a:miter lim="800000"/>
            <a:headEnd/>
            <a:tailEnd/>
          </a:ln>
        </p:spPr>
        <p:txBody>
          <a:bodyPr wrap="none"/>
          <a:lstStyle/>
          <a:p>
            <a:endParaRPr lang="en-US"/>
          </a:p>
        </p:txBody>
      </p:sp>
      <p:sp>
        <p:nvSpPr>
          <p:cNvPr id="2" name="TextBox 1"/>
          <p:cNvSpPr txBox="1"/>
          <p:nvPr/>
        </p:nvSpPr>
        <p:spPr>
          <a:xfrm>
            <a:off x="4767814" y="5853123"/>
            <a:ext cx="550151" cy="307777"/>
          </a:xfrm>
          <a:prstGeom prst="rect">
            <a:avLst/>
          </a:prstGeom>
          <a:solidFill>
            <a:srgbClr val="336600"/>
          </a:solidFill>
        </p:spPr>
        <p:txBody>
          <a:bodyPr wrap="none" rtlCol="0">
            <a:spAutoFit/>
          </a:bodyPr>
          <a:lstStyle>
            <a:defPPr>
              <a:defRPr lang="en-US"/>
            </a:defPPr>
            <a:lvl1pPr>
              <a:defRPr sz="1400" b="1">
                <a:solidFill>
                  <a:schemeClr val="bg1"/>
                </a:solidFill>
                <a:latin typeface="+mn-lt"/>
                <a:cs typeface="+mn-cs"/>
              </a:defRPr>
            </a:lvl1pPr>
          </a:lstStyle>
          <a:p>
            <a:r>
              <a:rPr lang="en-US" dirty="0"/>
              <a:t>2016</a:t>
            </a:r>
          </a:p>
        </p:txBody>
      </p:sp>
      <p:sp>
        <p:nvSpPr>
          <p:cNvPr id="13" name="Line 17"/>
          <p:cNvSpPr>
            <a:spLocks noChangeShapeType="1"/>
          </p:cNvSpPr>
          <p:nvPr/>
        </p:nvSpPr>
        <p:spPr bwMode="auto">
          <a:xfrm flipV="1">
            <a:off x="7668475" y="723998"/>
            <a:ext cx="0" cy="4665289"/>
          </a:xfrm>
          <a:prstGeom prst="line">
            <a:avLst/>
          </a:prstGeom>
          <a:noFill/>
          <a:ln w="38100">
            <a:solidFill>
              <a:schemeClr val="tx1"/>
            </a:solidFill>
            <a:miter lim="800000"/>
            <a:headEnd/>
            <a:tailEnd/>
          </a:ln>
        </p:spPr>
        <p:txBody>
          <a:bodyPr wrap="none"/>
          <a:lstStyle/>
          <a:p>
            <a:endParaRPr lang="en-US"/>
          </a:p>
        </p:txBody>
      </p:sp>
      <p:sp>
        <p:nvSpPr>
          <p:cNvPr id="17" name="TextBox 16"/>
          <p:cNvSpPr txBox="1"/>
          <p:nvPr/>
        </p:nvSpPr>
        <p:spPr>
          <a:xfrm>
            <a:off x="6547660" y="5853123"/>
            <a:ext cx="550151" cy="307777"/>
          </a:xfrm>
          <a:prstGeom prst="rect">
            <a:avLst/>
          </a:prstGeom>
          <a:solidFill>
            <a:srgbClr val="336600"/>
          </a:solidFill>
        </p:spPr>
        <p:txBody>
          <a:bodyPr wrap="none" rtlCol="0">
            <a:spAutoFit/>
          </a:bodyPr>
          <a:lstStyle>
            <a:defPPr>
              <a:defRPr lang="en-US"/>
            </a:defPPr>
            <a:lvl1pPr>
              <a:defRPr sz="1400" b="1">
                <a:solidFill>
                  <a:schemeClr val="bg1"/>
                </a:solidFill>
                <a:latin typeface="+mn-lt"/>
                <a:cs typeface="+mn-cs"/>
              </a:defRPr>
            </a:lvl1pPr>
          </a:lstStyle>
          <a:p>
            <a:r>
              <a:rPr lang="en-US" dirty="0"/>
              <a:t>2017</a:t>
            </a:r>
          </a:p>
        </p:txBody>
      </p:sp>
      <p:sp>
        <p:nvSpPr>
          <p:cNvPr id="18" name="Line 17"/>
          <p:cNvSpPr>
            <a:spLocks noChangeShapeType="1"/>
          </p:cNvSpPr>
          <p:nvPr/>
        </p:nvSpPr>
        <p:spPr bwMode="auto">
          <a:xfrm flipV="1">
            <a:off x="9458166" y="709133"/>
            <a:ext cx="0" cy="4665289"/>
          </a:xfrm>
          <a:prstGeom prst="line">
            <a:avLst/>
          </a:prstGeom>
          <a:noFill/>
          <a:ln w="38100">
            <a:solidFill>
              <a:schemeClr val="tx1"/>
            </a:solidFill>
            <a:miter lim="800000"/>
            <a:headEnd/>
            <a:tailEnd/>
          </a:ln>
        </p:spPr>
        <p:txBody>
          <a:bodyPr wrap="none"/>
          <a:lstStyle/>
          <a:p>
            <a:endParaRPr lang="en-US"/>
          </a:p>
        </p:txBody>
      </p:sp>
      <p:sp>
        <p:nvSpPr>
          <p:cNvPr id="23" name="TextBox 22"/>
          <p:cNvSpPr txBox="1"/>
          <p:nvPr/>
        </p:nvSpPr>
        <p:spPr>
          <a:xfrm>
            <a:off x="8365920" y="5853123"/>
            <a:ext cx="550151" cy="307777"/>
          </a:xfrm>
          <a:prstGeom prst="rect">
            <a:avLst/>
          </a:prstGeom>
          <a:solidFill>
            <a:srgbClr val="336600"/>
          </a:solidFill>
        </p:spPr>
        <p:txBody>
          <a:bodyPr wrap="none" rtlCol="0">
            <a:spAutoFit/>
          </a:bodyPr>
          <a:lstStyle>
            <a:defPPr>
              <a:defRPr lang="en-US"/>
            </a:defPPr>
            <a:lvl1pPr>
              <a:defRPr sz="1400" b="1">
                <a:solidFill>
                  <a:schemeClr val="bg1"/>
                </a:solidFill>
                <a:latin typeface="+mn-lt"/>
                <a:cs typeface="+mn-cs"/>
              </a:defRPr>
            </a:lvl1pPr>
          </a:lstStyle>
          <a:p>
            <a:r>
              <a:rPr lang="en-US" dirty="0"/>
              <a:t>2018</a:t>
            </a:r>
          </a:p>
        </p:txBody>
      </p:sp>
      <p:sp>
        <p:nvSpPr>
          <p:cNvPr id="25" name="TextBox 24"/>
          <p:cNvSpPr txBox="1"/>
          <p:nvPr/>
        </p:nvSpPr>
        <p:spPr>
          <a:xfrm>
            <a:off x="9797154" y="5850775"/>
            <a:ext cx="550151" cy="307777"/>
          </a:xfrm>
          <a:prstGeom prst="rect">
            <a:avLst/>
          </a:prstGeom>
          <a:solidFill>
            <a:srgbClr val="336600"/>
          </a:solidFill>
        </p:spPr>
        <p:txBody>
          <a:bodyPr wrap="none" rtlCol="0">
            <a:spAutoFit/>
          </a:bodyPr>
          <a:lstStyle>
            <a:defPPr>
              <a:defRPr lang="en-US"/>
            </a:defPPr>
            <a:lvl1pPr>
              <a:defRPr sz="1400" b="1">
                <a:solidFill>
                  <a:schemeClr val="bg1"/>
                </a:solidFill>
                <a:latin typeface="+mn-lt"/>
                <a:cs typeface="+mn-cs"/>
              </a:defRPr>
            </a:lvl1pPr>
          </a:lstStyle>
          <a:p>
            <a:r>
              <a:rPr lang="en-US" dirty="0"/>
              <a:t>2019</a:t>
            </a:r>
          </a:p>
        </p:txBody>
      </p:sp>
    </p:spTree>
    <p:extLst>
      <p:ext uri="{BB962C8B-B14F-4D97-AF65-F5344CB8AC3E}">
        <p14:creationId xmlns:p14="http://schemas.microsoft.com/office/powerpoint/2010/main" val="3740107760"/>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nvSpPr>
        <p:spPr>
          <a:xfrm>
            <a:off x="1756229" y="50962"/>
            <a:ext cx="8723085" cy="660197"/>
          </a:xfrm>
          <a:prstGeom prst="rect">
            <a:avLst/>
          </a:prstGeom>
        </p:spPr>
        <p:txBody>
          <a:bodyPr vert="horz" lIns="91440" tIns="45720" rIns="91440" bIns="45720" rtlCol="0" anchor="ctr">
            <a:noAutofit/>
          </a:bodyPr>
          <a:lstStyle>
            <a:lvl1pPr algn="r" defTabSz="914354" rtl="0" eaLnBrk="1" latinLnBrk="0" hangingPunct="1">
              <a:spcBef>
                <a:spcPct val="0"/>
              </a:spcBef>
              <a:buNone/>
              <a:defRPr lang="en-US" sz="4000" b="1" kern="1200" cap="all" normalizeH="0" baseline="0" dirty="0">
                <a:solidFill>
                  <a:srgbClr val="2F3A46"/>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2400" dirty="0"/>
              <a:t>Environmental Sampling Results 2015-19*  </a:t>
            </a:r>
            <a:r>
              <a:rPr lang="en-US" sz="2400" dirty="0" err="1"/>
              <a:t>pakistan</a:t>
            </a:r>
            <a:endParaRPr lang="en-US" sz="2400" dirty="0"/>
          </a:p>
        </p:txBody>
      </p:sp>
      <p:graphicFrame>
        <p:nvGraphicFramePr>
          <p:cNvPr id="4" name="Chart 3"/>
          <p:cNvGraphicFramePr>
            <a:graphicFrameLocks/>
          </p:cNvGraphicFramePr>
          <p:nvPr>
            <p:extLst/>
          </p:nvPr>
        </p:nvGraphicFramePr>
        <p:xfrm>
          <a:off x="1756228" y="711159"/>
          <a:ext cx="8606972" cy="60089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02102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Micro Plan Quality Assessment</a:t>
            </a:r>
          </a:p>
        </p:txBody>
      </p:sp>
    </p:spTree>
    <p:extLst>
      <p:ext uri="{BB962C8B-B14F-4D97-AF65-F5344CB8AC3E}">
        <p14:creationId xmlns:p14="http://schemas.microsoft.com/office/powerpoint/2010/main" val="4181661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B4F62A-9137-4EB7-9842-5230DD303B41}"/>
              </a:ext>
            </a:extLst>
          </p:cNvPr>
          <p:cNvSpPr/>
          <p:nvPr/>
        </p:nvSpPr>
        <p:spPr>
          <a:xfrm>
            <a:off x="-350874" y="-127592"/>
            <a:ext cx="12971721" cy="717697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dirty="0">
              <a:solidFill>
                <a:schemeClr val="bg2"/>
              </a:solidFill>
            </a:endParaRPr>
          </a:p>
        </p:txBody>
      </p:sp>
      <p:graphicFrame>
        <p:nvGraphicFramePr>
          <p:cNvPr id="7" name="Chart 6">
            <a:extLst>
              <a:ext uri="{FF2B5EF4-FFF2-40B4-BE49-F238E27FC236}">
                <a16:creationId xmlns:a16="http://schemas.microsoft.com/office/drawing/2014/main" id="{C49A2628-A6EE-4F87-AF1A-18589D29D81C}"/>
              </a:ext>
            </a:extLst>
          </p:cNvPr>
          <p:cNvGraphicFramePr/>
          <p:nvPr>
            <p:extLst>
              <p:ext uri="{D42A27DB-BD31-4B8C-83A1-F6EECF244321}">
                <p14:modId xmlns:p14="http://schemas.microsoft.com/office/powerpoint/2010/main" val="3690758635"/>
              </p:ext>
            </p:extLst>
          </p:nvPr>
        </p:nvGraphicFramePr>
        <p:xfrm>
          <a:off x="1077713" y="822018"/>
          <a:ext cx="10296629" cy="556368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Box 9"/>
          <p:cNvSpPr txBox="1">
            <a:spLocks noChangeArrowheads="1"/>
          </p:cNvSpPr>
          <p:nvPr/>
        </p:nvSpPr>
        <p:spPr bwMode="auto">
          <a:xfrm>
            <a:off x="624134" y="248025"/>
            <a:ext cx="10818612" cy="1014458"/>
          </a:xfrm>
          <a:prstGeom prst="rect">
            <a:avLst/>
          </a:prstGeom>
          <a:noFill/>
          <a:ln w="9525" algn="ctr">
            <a:noFill/>
            <a:miter lim="800000"/>
            <a:headEnd/>
            <a:tailEnd/>
          </a:ln>
        </p:spPr>
        <p:txBody>
          <a:bodyPr wrap="square" lIns="80963" tIns="40488" rIns="80963" bIns="40488">
            <a:spAutoFit/>
          </a:bodyPr>
          <a:lstStyle/>
          <a:p>
            <a:pPr algn="ctr"/>
            <a:r>
              <a:rPr lang="en-US" altLang="en-US" sz="3306" b="1" i="0" dirty="0">
                <a:solidFill>
                  <a:schemeClr val="tx1"/>
                </a:solidFill>
                <a:latin typeface="Calibri" pitchFamily="34" charset="0"/>
                <a:ea typeface="+mj-ea"/>
                <a:cs typeface="+mn-cs"/>
              </a:rPr>
              <a:t>Global WPV1 Cases, 2009–2019*</a:t>
            </a:r>
          </a:p>
          <a:p>
            <a:pPr algn="ctr"/>
            <a:r>
              <a:rPr lang="en-US" altLang="en-US" sz="2755" b="1" dirty="0">
                <a:solidFill>
                  <a:srgbClr val="FF0000"/>
                </a:solidFill>
                <a:latin typeface="Calibri" pitchFamily="34" charset="0"/>
                <a:ea typeface="+mj-ea"/>
                <a:cs typeface="+mn-cs"/>
              </a:rPr>
              <a:t>Consistent decline in confirmed cases 2014-2017</a:t>
            </a:r>
          </a:p>
        </p:txBody>
      </p:sp>
      <p:sp>
        <p:nvSpPr>
          <p:cNvPr id="3" name="TextBox 2">
            <a:extLst>
              <a:ext uri="{FF2B5EF4-FFF2-40B4-BE49-F238E27FC236}">
                <a16:creationId xmlns:a16="http://schemas.microsoft.com/office/drawing/2014/main" id="{1342A5E0-9EDC-4095-8281-277CBCB7B93D}"/>
              </a:ext>
            </a:extLst>
          </p:cNvPr>
          <p:cNvSpPr txBox="1"/>
          <p:nvPr/>
        </p:nvSpPr>
        <p:spPr>
          <a:xfrm>
            <a:off x="6887504" y="6458227"/>
            <a:ext cx="5425588" cy="369332"/>
          </a:xfrm>
          <a:prstGeom prst="rect">
            <a:avLst/>
          </a:prstGeom>
          <a:noFill/>
        </p:spPr>
        <p:txBody>
          <a:bodyPr wrap="none" rtlCol="0">
            <a:spAutoFit/>
          </a:bodyPr>
          <a:lstStyle/>
          <a:p>
            <a:r>
              <a:rPr lang="en-GB" dirty="0"/>
              <a:t>Updated from presentation by Natalia </a:t>
            </a:r>
            <a:r>
              <a:rPr lang="en-GB" dirty="0" err="1"/>
              <a:t>Molodecky</a:t>
            </a:r>
            <a:r>
              <a:rPr lang="en-GB" dirty="0"/>
              <a:t>, WHO</a:t>
            </a:r>
          </a:p>
        </p:txBody>
      </p:sp>
    </p:spTree>
    <p:extLst>
      <p:ext uri="{BB962C8B-B14F-4D97-AF65-F5344CB8AC3E}">
        <p14:creationId xmlns:p14="http://schemas.microsoft.com/office/powerpoint/2010/main" val="3067878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a:graphicFrameLocks/>
          </p:cNvGraphicFramePr>
          <p:nvPr>
            <p:extLst/>
          </p:nvPr>
        </p:nvGraphicFramePr>
        <p:xfrm>
          <a:off x="704849" y="-1"/>
          <a:ext cx="10467975" cy="6781801"/>
        </p:xfrm>
        <a:graphic>
          <a:graphicData uri="http://schemas.openxmlformats.org/drawingml/2006/chart">
            <c:chart xmlns:c="http://schemas.openxmlformats.org/drawingml/2006/chart" xmlns:r="http://schemas.openxmlformats.org/officeDocument/2006/relationships" r:id="rId2"/>
          </a:graphicData>
        </a:graphic>
      </p:graphicFrame>
      <p:sp>
        <p:nvSpPr>
          <p:cNvPr id="8" name="Title 1"/>
          <p:cNvSpPr>
            <a:spLocks noGrp="1"/>
          </p:cNvSpPr>
          <p:nvPr>
            <p:ph type="title"/>
          </p:nvPr>
        </p:nvSpPr>
        <p:spPr>
          <a:xfrm>
            <a:off x="1524000" y="-76200"/>
            <a:ext cx="9144000" cy="838201"/>
          </a:xfrm>
          <a:solidFill>
            <a:schemeClr val="bg1"/>
          </a:solidFill>
        </p:spPr>
        <p:txBody>
          <a:bodyPr>
            <a:normAutofit/>
          </a:bodyPr>
          <a:lstStyle/>
          <a:p>
            <a:r>
              <a:rPr lang="en-US" sz="3600" b="1" dirty="0"/>
              <a:t>Summary of MPQA results</a:t>
            </a:r>
          </a:p>
        </p:txBody>
      </p:sp>
      <p:sp>
        <p:nvSpPr>
          <p:cNvPr id="3" name="Rectangle 2"/>
          <p:cNvSpPr/>
          <p:nvPr/>
        </p:nvSpPr>
        <p:spPr>
          <a:xfrm>
            <a:off x="1551709" y="-228601"/>
            <a:ext cx="9144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lumMod val="95000"/>
                    <a:lumOff val="5000"/>
                  </a:schemeClr>
                </a:solidFill>
              </a:rPr>
              <a:t>SUMMARY OF MPQA RESULTS</a:t>
            </a:r>
          </a:p>
        </p:txBody>
      </p:sp>
      <p:sp>
        <p:nvSpPr>
          <p:cNvPr id="2" name="Rectangle 1"/>
          <p:cNvSpPr/>
          <p:nvPr/>
        </p:nvSpPr>
        <p:spPr>
          <a:xfrm>
            <a:off x="1524000" y="443346"/>
            <a:ext cx="9144000" cy="6857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a:solidFill>
                  <a:schemeClr val="tx1">
                    <a:lumMod val="95000"/>
                    <a:lumOff val="5000"/>
                  </a:schemeClr>
                </a:solidFill>
              </a:rPr>
              <a:t>Micro Plans of Tier-1 Districts from Karachi town, Quetta Block and Peshawar/Khyber are passed</a:t>
            </a:r>
          </a:p>
          <a:p>
            <a:pPr marL="285750" indent="-285750">
              <a:buFont typeface="Arial" panose="020B0604020202020204" pitchFamily="34" charset="0"/>
              <a:buChar char="•"/>
            </a:pPr>
            <a:r>
              <a:rPr lang="en-US" sz="1400" dirty="0">
                <a:solidFill>
                  <a:schemeClr val="tx1">
                    <a:lumMod val="95000"/>
                    <a:lumOff val="5000"/>
                  </a:schemeClr>
                </a:solidFill>
              </a:rPr>
              <a:t>Substantial gaps identified primarily in </a:t>
            </a:r>
            <a:r>
              <a:rPr lang="en-US" sz="1400" dirty="0" err="1">
                <a:solidFill>
                  <a:schemeClr val="tx1">
                    <a:lumMod val="95000"/>
                    <a:lumOff val="5000"/>
                  </a:schemeClr>
                </a:solidFill>
              </a:rPr>
              <a:t>Balochistan</a:t>
            </a:r>
            <a:r>
              <a:rPr lang="en-US" sz="1400" dirty="0">
                <a:solidFill>
                  <a:schemeClr val="tx1">
                    <a:lumMod val="95000"/>
                    <a:lumOff val="5000"/>
                  </a:schemeClr>
                </a:solidFill>
              </a:rPr>
              <a:t> and pockets of KP and Sindh </a:t>
            </a:r>
          </a:p>
          <a:p>
            <a:endParaRPr lang="en-US" sz="1400" dirty="0">
              <a:solidFill>
                <a:schemeClr val="tx1">
                  <a:lumMod val="95000"/>
                  <a:lumOff val="5000"/>
                </a:schemeClr>
              </a:solidFill>
            </a:endParaRPr>
          </a:p>
        </p:txBody>
      </p:sp>
      <p:cxnSp>
        <p:nvCxnSpPr>
          <p:cNvPr id="11" name="Straight Connector 10"/>
          <p:cNvCxnSpPr/>
          <p:nvPr/>
        </p:nvCxnSpPr>
        <p:spPr>
          <a:xfrm>
            <a:off x="8229600" y="1129144"/>
            <a:ext cx="0" cy="5652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29400" y="1143000"/>
            <a:ext cx="0" cy="5652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648200" y="1143000"/>
            <a:ext cx="0" cy="5652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95600" y="1143000"/>
            <a:ext cx="0" cy="5652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33368" y="1143000"/>
            <a:ext cx="0" cy="5652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190136" y="1143000"/>
            <a:ext cx="0" cy="56526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367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Intra campaign data</a:t>
            </a:r>
          </a:p>
        </p:txBody>
      </p:sp>
    </p:spTree>
    <p:extLst>
      <p:ext uri="{BB962C8B-B14F-4D97-AF65-F5344CB8AC3E}">
        <p14:creationId xmlns:p14="http://schemas.microsoft.com/office/powerpoint/2010/main" val="136953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A11AA-CF8A-4F18-A90C-C0E65474B956}"/>
              </a:ext>
            </a:extLst>
          </p:cNvPr>
          <p:cNvSpPr>
            <a:spLocks noGrp="1"/>
          </p:cNvSpPr>
          <p:nvPr>
            <p:ph type="title"/>
          </p:nvPr>
        </p:nvSpPr>
        <p:spPr/>
        <p:txBody>
          <a:bodyPr/>
          <a:lstStyle/>
          <a:p>
            <a:r>
              <a:rPr lang="en-US" dirty="0"/>
              <a:t>Household cluster,</a:t>
            </a:r>
            <a:r>
              <a:rPr lang="en-US" baseline="0" dirty="0"/>
              <a:t> Dec18-Jun19</a:t>
            </a:r>
            <a:br>
              <a:rPr lang="en-US" dirty="0"/>
            </a:br>
            <a:endParaRPr lang="en-US" dirty="0"/>
          </a:p>
        </p:txBody>
      </p:sp>
      <p:graphicFrame>
        <p:nvGraphicFramePr>
          <p:cNvPr id="4" name="Chart 3">
            <a:extLst>
              <a:ext uri="{FF2B5EF4-FFF2-40B4-BE49-F238E27FC236}">
                <a16:creationId xmlns:a16="http://schemas.microsoft.com/office/drawing/2014/main" id="{FB3CA677-71FB-4F87-8E8C-60B23E3B22A5}"/>
              </a:ext>
            </a:extLst>
          </p:cNvPr>
          <p:cNvGraphicFramePr>
            <a:graphicFrameLocks/>
          </p:cNvGraphicFramePr>
          <p:nvPr>
            <p:extLst/>
          </p:nvPr>
        </p:nvGraphicFramePr>
        <p:xfrm>
          <a:off x="274320" y="1239520"/>
          <a:ext cx="11551920" cy="52533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192998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5D8B-4420-45C6-9A3B-1D32D51F1E11}"/>
              </a:ext>
            </a:extLst>
          </p:cNvPr>
          <p:cNvSpPr>
            <a:spLocks noGrp="1"/>
          </p:cNvSpPr>
          <p:nvPr>
            <p:ph type="title"/>
          </p:nvPr>
        </p:nvSpPr>
        <p:spPr>
          <a:xfrm>
            <a:off x="13944" y="17392"/>
            <a:ext cx="10515600" cy="613673"/>
          </a:xfrm>
        </p:spPr>
        <p:txBody>
          <a:bodyPr>
            <a:normAutofit fontScale="90000"/>
          </a:bodyPr>
          <a:lstStyle/>
          <a:p>
            <a:r>
              <a:rPr lang="en-US" dirty="0"/>
              <a:t>Admin coverage</a:t>
            </a:r>
          </a:p>
        </p:txBody>
      </p:sp>
      <p:graphicFrame>
        <p:nvGraphicFramePr>
          <p:cNvPr id="4" name="Chart 3"/>
          <p:cNvGraphicFramePr>
            <a:graphicFrameLocks/>
          </p:cNvGraphicFramePr>
          <p:nvPr>
            <p:extLst/>
          </p:nvPr>
        </p:nvGraphicFramePr>
        <p:xfrm>
          <a:off x="4546242" y="277734"/>
          <a:ext cx="7353836" cy="35601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nvPr>
        </p:nvGraphicFramePr>
        <p:xfrm>
          <a:off x="219797" y="836278"/>
          <a:ext cx="4120382" cy="2988746"/>
        </p:xfrm>
        <a:graphic>
          <a:graphicData uri="http://schemas.openxmlformats.org/drawingml/2006/table">
            <a:tbl>
              <a:tblPr/>
              <a:tblGrid>
                <a:gridCol w="977938">
                  <a:extLst>
                    <a:ext uri="{9D8B030D-6E8A-4147-A177-3AD203B41FA5}">
                      <a16:colId xmlns:a16="http://schemas.microsoft.com/office/drawing/2014/main" val="20000"/>
                    </a:ext>
                  </a:extLst>
                </a:gridCol>
                <a:gridCol w="1068946">
                  <a:extLst>
                    <a:ext uri="{9D8B030D-6E8A-4147-A177-3AD203B41FA5}">
                      <a16:colId xmlns:a16="http://schemas.microsoft.com/office/drawing/2014/main" val="20001"/>
                    </a:ext>
                  </a:extLst>
                </a:gridCol>
                <a:gridCol w="978795">
                  <a:extLst>
                    <a:ext uri="{9D8B030D-6E8A-4147-A177-3AD203B41FA5}">
                      <a16:colId xmlns:a16="http://schemas.microsoft.com/office/drawing/2014/main" val="20002"/>
                    </a:ext>
                  </a:extLst>
                </a:gridCol>
                <a:gridCol w="1094703">
                  <a:extLst>
                    <a:ext uri="{9D8B030D-6E8A-4147-A177-3AD203B41FA5}">
                      <a16:colId xmlns:a16="http://schemas.microsoft.com/office/drawing/2014/main" val="20003"/>
                    </a:ext>
                  </a:extLst>
                </a:gridCol>
              </a:tblGrid>
              <a:tr h="747188">
                <a:tc>
                  <a:txBody>
                    <a:bodyPr/>
                    <a:lstStyle/>
                    <a:p>
                      <a:pPr algn="ctr" fontAlgn="ctr"/>
                      <a:r>
                        <a:rPr lang="en-US" sz="1200" b="1" i="0" u="none" strike="noStrike" dirty="0">
                          <a:solidFill>
                            <a:srgbClr val="000000"/>
                          </a:solidFill>
                          <a:effectLst/>
                          <a:latin typeface="Calibri"/>
                        </a:rPr>
                        <a:t>Province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200" b="1" i="0" u="none" strike="noStrike">
                          <a:solidFill>
                            <a:srgbClr val="000000"/>
                          </a:solidFill>
                          <a:effectLst/>
                          <a:latin typeface="Calibri"/>
                        </a:rPr>
                        <a:t>Target Children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200" b="1" i="0" u="none" strike="noStrike" dirty="0">
                          <a:solidFill>
                            <a:srgbClr val="000000"/>
                          </a:solidFill>
                          <a:effectLst/>
                          <a:latin typeface="Calibri"/>
                        </a:rPr>
                        <a:t>% Coverage HH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200" b="1" i="0" u="none" strike="noStrike">
                          <a:solidFill>
                            <a:srgbClr val="000000"/>
                          </a:solidFill>
                          <a:effectLst/>
                          <a:latin typeface="Calibri"/>
                        </a:rPr>
                        <a:t>% Total Children Vaccinated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0"/>
                  </a:ext>
                </a:extLst>
              </a:tr>
              <a:tr h="249062">
                <a:tc>
                  <a:txBody>
                    <a:bodyPr/>
                    <a:lstStyle/>
                    <a:p>
                      <a:pPr algn="l" fontAlgn="b"/>
                      <a:r>
                        <a:rPr lang="en-US" sz="1200" b="0" i="0" u="none" strike="noStrike">
                          <a:solidFill>
                            <a:srgbClr val="000000"/>
                          </a:solidFill>
                          <a:effectLst/>
                          <a:latin typeface="Calibri"/>
                        </a:rPr>
                        <a:t>AJK</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703428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49062">
                <a:tc>
                  <a:txBody>
                    <a:bodyPr/>
                    <a:lstStyle/>
                    <a:p>
                      <a:pPr algn="l" fontAlgn="b"/>
                      <a:r>
                        <a:rPr lang="en-US" sz="1200" b="0" i="0" u="none" strike="noStrike">
                          <a:solidFill>
                            <a:srgbClr val="000000"/>
                          </a:solidFill>
                          <a:effectLst/>
                          <a:latin typeface="Calibri"/>
                        </a:rPr>
                        <a:t>BALOCHISTAN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2541690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49062">
                <a:tc>
                  <a:txBody>
                    <a:bodyPr/>
                    <a:lstStyle/>
                    <a:p>
                      <a:pPr algn="l" fontAlgn="b"/>
                      <a:r>
                        <a:rPr lang="en-US" sz="1200" b="0" i="0" u="none" strike="noStrike" dirty="0">
                          <a:solidFill>
                            <a:srgbClr val="000000"/>
                          </a:solidFill>
                          <a:effectLst/>
                          <a:latin typeface="Calibri"/>
                        </a:rPr>
                        <a:t>GB</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237416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49062">
                <a:tc>
                  <a:txBody>
                    <a:bodyPr/>
                    <a:lstStyle/>
                    <a:p>
                      <a:pPr algn="l" fontAlgn="b"/>
                      <a:r>
                        <a:rPr lang="en-US" sz="1200" b="0" i="0" u="none" strike="noStrike">
                          <a:solidFill>
                            <a:srgbClr val="000000"/>
                          </a:solidFill>
                          <a:effectLst/>
                          <a:latin typeface="Calibri"/>
                        </a:rPr>
                        <a:t>ISLAMABAD</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347932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79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9062">
                <a:tc>
                  <a:txBody>
                    <a:bodyPr/>
                    <a:lstStyle/>
                    <a:p>
                      <a:pPr algn="l" fontAlgn="b"/>
                      <a:r>
                        <a:rPr lang="en-US" sz="1200" b="0" i="0" u="none" strike="noStrike">
                          <a:solidFill>
                            <a:srgbClr val="000000"/>
                          </a:solidFill>
                          <a:effectLst/>
                          <a:latin typeface="Calibri"/>
                        </a:rPr>
                        <a:t>KP</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5885380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9062">
                <a:tc>
                  <a:txBody>
                    <a:bodyPr/>
                    <a:lstStyle/>
                    <a:p>
                      <a:pPr algn="l" fontAlgn="b"/>
                      <a:r>
                        <a:rPr lang="en-US" sz="1200" b="0" i="0" u="none" strike="noStrike">
                          <a:solidFill>
                            <a:srgbClr val="000000"/>
                          </a:solidFill>
                          <a:effectLst/>
                          <a:latin typeface="Calibri"/>
                        </a:rPr>
                        <a:t>KPTD</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895589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49062">
                <a:tc>
                  <a:txBody>
                    <a:bodyPr/>
                    <a:lstStyle/>
                    <a:p>
                      <a:pPr algn="l" fontAlgn="b"/>
                      <a:r>
                        <a:rPr lang="en-US" sz="1200" b="0" i="0" u="none" strike="noStrike">
                          <a:solidFill>
                            <a:srgbClr val="000000"/>
                          </a:solidFill>
                          <a:effectLst/>
                          <a:latin typeface="Calibri"/>
                        </a:rPr>
                        <a:t>PUNJAB</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19224769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9062">
                <a:tc>
                  <a:txBody>
                    <a:bodyPr/>
                    <a:lstStyle/>
                    <a:p>
                      <a:pPr algn="l" fontAlgn="b"/>
                      <a:r>
                        <a:rPr lang="en-US" sz="1200" b="0" i="0" u="none" strike="noStrike">
                          <a:solidFill>
                            <a:srgbClr val="000000"/>
                          </a:solidFill>
                          <a:effectLst/>
                          <a:latin typeface="Calibri"/>
                        </a:rPr>
                        <a:t>SINDH</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8889020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9062">
                <a:tc>
                  <a:txBody>
                    <a:bodyPr/>
                    <a:lstStyle/>
                    <a:p>
                      <a:pPr algn="l" fontAlgn="b"/>
                      <a:r>
                        <a:rPr lang="en-US" sz="1200" b="1" i="0" u="none" strike="noStrike">
                          <a:solidFill>
                            <a:srgbClr val="000000"/>
                          </a:solidFill>
                          <a:effectLst/>
                          <a:latin typeface="Calibri"/>
                        </a:rPr>
                        <a:t>TOTAL</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38725224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87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Calibri"/>
                        </a:rPr>
                        <a:t>103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6" name="Table 5"/>
          <p:cNvGraphicFramePr>
            <a:graphicFrameLocks noGrp="1"/>
          </p:cNvGraphicFramePr>
          <p:nvPr>
            <p:extLst/>
          </p:nvPr>
        </p:nvGraphicFramePr>
        <p:xfrm>
          <a:off x="211224" y="3992448"/>
          <a:ext cx="11701730" cy="2768959"/>
        </p:xfrm>
        <a:graphic>
          <a:graphicData uri="http://schemas.openxmlformats.org/drawingml/2006/table">
            <a:tbl>
              <a:tblPr/>
              <a:tblGrid>
                <a:gridCol w="1631180">
                  <a:extLst>
                    <a:ext uri="{9D8B030D-6E8A-4147-A177-3AD203B41FA5}">
                      <a16:colId xmlns:a16="http://schemas.microsoft.com/office/drawing/2014/main" val="20000"/>
                    </a:ext>
                  </a:extLst>
                </a:gridCol>
                <a:gridCol w="1118950">
                  <a:extLst>
                    <a:ext uri="{9D8B030D-6E8A-4147-A177-3AD203B41FA5}">
                      <a16:colId xmlns:a16="http://schemas.microsoft.com/office/drawing/2014/main" val="20001"/>
                    </a:ext>
                  </a:extLst>
                </a:gridCol>
                <a:gridCol w="1118950">
                  <a:extLst>
                    <a:ext uri="{9D8B030D-6E8A-4147-A177-3AD203B41FA5}">
                      <a16:colId xmlns:a16="http://schemas.microsoft.com/office/drawing/2014/main" val="20002"/>
                    </a:ext>
                  </a:extLst>
                </a:gridCol>
                <a:gridCol w="1118950">
                  <a:extLst>
                    <a:ext uri="{9D8B030D-6E8A-4147-A177-3AD203B41FA5}">
                      <a16:colId xmlns:a16="http://schemas.microsoft.com/office/drawing/2014/main" val="20003"/>
                    </a:ext>
                  </a:extLst>
                </a:gridCol>
                <a:gridCol w="1118950">
                  <a:extLst>
                    <a:ext uri="{9D8B030D-6E8A-4147-A177-3AD203B41FA5}">
                      <a16:colId xmlns:a16="http://schemas.microsoft.com/office/drawing/2014/main" val="20004"/>
                    </a:ext>
                  </a:extLst>
                </a:gridCol>
                <a:gridCol w="1118950">
                  <a:extLst>
                    <a:ext uri="{9D8B030D-6E8A-4147-A177-3AD203B41FA5}">
                      <a16:colId xmlns:a16="http://schemas.microsoft.com/office/drawing/2014/main" val="20005"/>
                    </a:ext>
                  </a:extLst>
                </a:gridCol>
                <a:gridCol w="1118950">
                  <a:extLst>
                    <a:ext uri="{9D8B030D-6E8A-4147-A177-3AD203B41FA5}">
                      <a16:colId xmlns:a16="http://schemas.microsoft.com/office/drawing/2014/main" val="20006"/>
                    </a:ext>
                  </a:extLst>
                </a:gridCol>
                <a:gridCol w="1118950">
                  <a:extLst>
                    <a:ext uri="{9D8B030D-6E8A-4147-A177-3AD203B41FA5}">
                      <a16:colId xmlns:a16="http://schemas.microsoft.com/office/drawing/2014/main" val="20007"/>
                    </a:ext>
                  </a:extLst>
                </a:gridCol>
                <a:gridCol w="1118950">
                  <a:extLst>
                    <a:ext uri="{9D8B030D-6E8A-4147-A177-3AD203B41FA5}">
                      <a16:colId xmlns:a16="http://schemas.microsoft.com/office/drawing/2014/main" val="20008"/>
                    </a:ext>
                  </a:extLst>
                </a:gridCol>
                <a:gridCol w="1118950">
                  <a:extLst>
                    <a:ext uri="{9D8B030D-6E8A-4147-A177-3AD203B41FA5}">
                      <a16:colId xmlns:a16="http://schemas.microsoft.com/office/drawing/2014/main" val="20009"/>
                    </a:ext>
                  </a:extLst>
                </a:gridCol>
              </a:tblGrid>
              <a:tr h="340445">
                <a:tc rowSpan="2">
                  <a:txBody>
                    <a:bodyPr/>
                    <a:lstStyle/>
                    <a:p>
                      <a:pPr algn="ctr" fontAlgn="ctr"/>
                      <a:r>
                        <a:rPr lang="en-US" sz="1050" b="1" i="0" u="none" strike="noStrike" dirty="0">
                          <a:solidFill>
                            <a:srgbClr val="000000"/>
                          </a:solidFill>
                          <a:effectLst/>
                          <a:latin typeface="Calibri"/>
                        </a:rPr>
                        <a:t>Province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gridSpan="4">
                  <a:txBody>
                    <a:bodyPr/>
                    <a:lstStyle/>
                    <a:p>
                      <a:pPr algn="ctr" fontAlgn="ctr"/>
                      <a:r>
                        <a:rPr lang="en-US" sz="1050" b="1" i="0" u="none" strike="noStrike">
                          <a:solidFill>
                            <a:srgbClr val="000000"/>
                          </a:solidFill>
                          <a:effectLst/>
                          <a:latin typeface="Calibri"/>
                        </a:rPr>
                        <a:t>Recorded Missed Children covered after revisits (same day)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050" b="1" i="0" u="none" strike="noStrike">
                          <a:solidFill>
                            <a:srgbClr val="000000"/>
                          </a:solidFill>
                          <a:effectLst/>
                          <a:latin typeface="Calibri"/>
                        </a:rPr>
                        <a:t>Still Missed Children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5838">
                <a:tc vMerge="1">
                  <a:txBody>
                    <a:bodyPr/>
                    <a:lstStyle/>
                    <a:p>
                      <a:endParaRPr lang="en-US"/>
                    </a:p>
                  </a:txBody>
                  <a:tcPr/>
                </a:tc>
                <a:tc>
                  <a:txBody>
                    <a:bodyPr/>
                    <a:lstStyle/>
                    <a:p>
                      <a:pPr algn="ctr" fontAlgn="ctr"/>
                      <a:r>
                        <a:rPr lang="en-US" sz="1050" b="1" i="0" u="none" strike="noStrike">
                          <a:solidFill>
                            <a:srgbClr val="000000"/>
                          </a:solidFill>
                          <a:effectLst/>
                          <a:latin typeface="Calibri"/>
                        </a:rPr>
                        <a:t>Covered Refusals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 Among Recorded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Covered Missed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 Among Recorded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Still Refusals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 Among Targeted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Still Missed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 Among Targeted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en-US" sz="1050" b="1" i="0" u="none" strike="noStrike">
                          <a:solidFill>
                            <a:srgbClr val="000000"/>
                          </a:solidFill>
                          <a:effectLst/>
                          <a:latin typeface="Calibri"/>
                        </a:rPr>
                        <a:t>% Among Recorded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extLst>
                  <a:ext uri="{0D108BD9-81ED-4DB2-BD59-A6C34878D82A}">
                    <a16:rowId xmlns:a16="http://schemas.microsoft.com/office/drawing/2014/main" val="10001"/>
                  </a:ext>
                </a:extLst>
              </a:tr>
              <a:tr h="226964">
                <a:tc>
                  <a:txBody>
                    <a:bodyPr/>
                    <a:lstStyle/>
                    <a:p>
                      <a:pPr algn="l" fontAlgn="b"/>
                      <a:r>
                        <a:rPr lang="en-US" sz="1200" b="0" i="0" u="none" strike="noStrike">
                          <a:solidFill>
                            <a:srgbClr val="000000"/>
                          </a:solidFill>
                          <a:effectLst/>
                          <a:latin typeface="Calibri"/>
                        </a:rPr>
                        <a:t>AJK</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dirty="0">
                          <a:solidFill>
                            <a:srgbClr val="000000"/>
                          </a:solidFill>
                          <a:effectLst/>
                          <a:latin typeface="Calibri"/>
                        </a:rPr>
                        <a:t>13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12.26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12590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43.44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69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257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6964">
                <a:tc>
                  <a:txBody>
                    <a:bodyPr/>
                    <a:lstStyle/>
                    <a:p>
                      <a:pPr algn="l" fontAlgn="b"/>
                      <a:r>
                        <a:rPr lang="en-US" sz="1200" b="0" i="0" u="none" strike="noStrike">
                          <a:solidFill>
                            <a:srgbClr val="000000"/>
                          </a:solidFill>
                          <a:effectLst/>
                          <a:latin typeface="Calibri"/>
                        </a:rPr>
                        <a:t>BALOCHISTAN</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17816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51.67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94273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39.02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3884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0.15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41032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1.6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6964">
                <a:tc>
                  <a:txBody>
                    <a:bodyPr/>
                    <a:lstStyle/>
                    <a:p>
                      <a:pPr algn="l" fontAlgn="b"/>
                      <a:r>
                        <a:rPr lang="en-US" sz="1200" b="0" i="0" u="none" strike="noStrike">
                          <a:solidFill>
                            <a:srgbClr val="000000"/>
                          </a:solidFill>
                          <a:effectLst/>
                          <a:latin typeface="Calibri"/>
                        </a:rPr>
                        <a:t>GB</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3655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38.57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464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6964">
                <a:tc>
                  <a:txBody>
                    <a:bodyPr/>
                    <a:lstStyle/>
                    <a:p>
                      <a:pPr algn="l" fontAlgn="b"/>
                      <a:r>
                        <a:rPr lang="en-US" sz="1200" b="0" i="0" u="none" strike="noStrike">
                          <a:solidFill>
                            <a:srgbClr val="000000"/>
                          </a:solidFill>
                          <a:effectLst/>
                          <a:latin typeface="Calibri"/>
                        </a:rPr>
                        <a:t>ISLAMABAD</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867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57.72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29263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61.07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185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0.05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2523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6964">
                <a:tc>
                  <a:txBody>
                    <a:bodyPr/>
                    <a:lstStyle/>
                    <a:p>
                      <a:pPr algn="l" fontAlgn="b"/>
                      <a:r>
                        <a:rPr lang="en-US" sz="1200" b="0" i="0" u="none" strike="noStrike">
                          <a:solidFill>
                            <a:srgbClr val="000000"/>
                          </a:solidFill>
                          <a:effectLst/>
                          <a:latin typeface="Calibri"/>
                        </a:rPr>
                        <a:t>KP</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23532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42.19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350229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48.35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7504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0.13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26361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6964">
                <a:tc>
                  <a:txBody>
                    <a:bodyPr/>
                    <a:lstStyle/>
                    <a:p>
                      <a:pPr algn="l" fontAlgn="b"/>
                      <a:r>
                        <a:rPr lang="en-US" sz="1200" b="0" i="0" u="none" strike="noStrike">
                          <a:solidFill>
                            <a:srgbClr val="000000"/>
                          </a:solidFill>
                          <a:effectLst/>
                          <a:latin typeface="Calibri"/>
                        </a:rPr>
                        <a:t>KPTD</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681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34.85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51975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45.07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4408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3.8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6964">
                <a:tc>
                  <a:txBody>
                    <a:bodyPr/>
                    <a:lstStyle/>
                    <a:p>
                      <a:pPr algn="l" fontAlgn="b"/>
                      <a:r>
                        <a:rPr lang="en-US" sz="1200" b="0" i="0" u="none" strike="noStrike">
                          <a:solidFill>
                            <a:srgbClr val="000000"/>
                          </a:solidFill>
                          <a:effectLst/>
                          <a:latin typeface="Calibri"/>
                        </a:rPr>
                        <a:t>PUNJAB</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2032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46.7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1125821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48.23</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458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0</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22832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6964">
                <a:tc>
                  <a:txBody>
                    <a:bodyPr/>
                    <a:lstStyle/>
                    <a:p>
                      <a:pPr algn="l" fontAlgn="b"/>
                      <a:r>
                        <a:rPr lang="en-US" sz="1200" b="0" i="0" u="none" strike="noStrike">
                          <a:solidFill>
                            <a:srgbClr val="000000"/>
                          </a:solidFill>
                          <a:effectLst/>
                          <a:latin typeface="Calibri"/>
                        </a:rPr>
                        <a:t>SINDH</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75002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29.47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787309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50.64</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90701</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1.02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157822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r" fontAlgn="ctr"/>
                      <a:r>
                        <a:rPr lang="en-US" sz="1200" b="0" i="0" u="none" strike="noStrike">
                          <a:solidFill>
                            <a:srgbClr val="000000"/>
                          </a:solidFill>
                          <a:effectLst/>
                          <a:latin typeface="Calibri"/>
                        </a:rPr>
                        <a:t>1.8</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0" i="0" u="none" strike="noStrike">
                          <a:solidFill>
                            <a:srgbClr val="000000"/>
                          </a:solidFill>
                          <a:effectLst/>
                          <a:latin typeface="Calibri"/>
                        </a:rPr>
                        <a:t>10.2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6964">
                <a:tc>
                  <a:txBody>
                    <a:bodyPr/>
                    <a:lstStyle/>
                    <a:p>
                      <a:pPr algn="l" fontAlgn="b"/>
                      <a:r>
                        <a:rPr lang="en-US" sz="1200" b="1" i="0" u="none" strike="noStrike">
                          <a:solidFill>
                            <a:srgbClr val="000000"/>
                          </a:solidFill>
                          <a:effectLst/>
                          <a:latin typeface="Calibri"/>
                        </a:rPr>
                        <a:t>TOTAL</a:t>
                      </a:r>
                    </a:p>
                  </a:txBody>
                  <a:tcPr marL="857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119972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34.02</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2455115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48.55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102895</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0.27</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255699</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a:solidFill>
                            <a:srgbClr val="000000"/>
                          </a:solidFill>
                          <a:effectLst/>
                          <a:latin typeface="Calibri"/>
                        </a:rPr>
                        <a:t>0.66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1200" b="1" i="0" u="none" strike="noStrike" dirty="0">
                          <a:solidFill>
                            <a:srgbClr val="000000"/>
                          </a:solidFill>
                          <a:effectLst/>
                          <a:latin typeface="Calibri"/>
                        </a:rPr>
                        <a:t>5.06</a:t>
                      </a:r>
                    </a:p>
                  </a:txBody>
                  <a:tcPr marL="9525" marR="857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44910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8068-93FF-4D5D-BD16-E912E428A408}"/>
              </a:ext>
            </a:extLst>
          </p:cNvPr>
          <p:cNvSpPr>
            <a:spLocks noGrp="1"/>
          </p:cNvSpPr>
          <p:nvPr>
            <p:ph type="title"/>
          </p:nvPr>
        </p:nvSpPr>
        <p:spPr>
          <a:xfrm>
            <a:off x="39702" y="43151"/>
            <a:ext cx="10515600" cy="368974"/>
          </a:xfrm>
        </p:spPr>
        <p:txBody>
          <a:bodyPr>
            <a:normAutofit fontScale="90000"/>
          </a:bodyPr>
          <a:lstStyle/>
          <a:p>
            <a:r>
              <a:rPr lang="en-US" sz="2400" dirty="0"/>
              <a:t>Missed children analysis (Covered and Still Missed Children; Covered and Still Refusals)</a:t>
            </a:r>
            <a:endParaRPr lang="en-US" dirty="0"/>
          </a:p>
        </p:txBody>
      </p:sp>
      <p:graphicFrame>
        <p:nvGraphicFramePr>
          <p:cNvPr id="4" name="Chart 3"/>
          <p:cNvGraphicFramePr>
            <a:graphicFrameLocks/>
          </p:cNvGraphicFramePr>
          <p:nvPr>
            <p:extLst/>
          </p:nvPr>
        </p:nvGraphicFramePr>
        <p:xfrm>
          <a:off x="1572227" y="469273"/>
          <a:ext cx="8885417" cy="31496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a:graphicFrameLocks/>
          </p:cNvGraphicFramePr>
          <p:nvPr>
            <p:extLst/>
          </p:nvPr>
        </p:nvGraphicFramePr>
        <p:xfrm>
          <a:off x="1600200" y="3733800"/>
          <a:ext cx="8839200" cy="30765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8796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LQAS</a:t>
            </a:r>
          </a:p>
        </p:txBody>
      </p:sp>
    </p:spTree>
    <p:extLst>
      <p:ext uri="{BB962C8B-B14F-4D97-AF65-F5344CB8AC3E}">
        <p14:creationId xmlns:p14="http://schemas.microsoft.com/office/powerpoint/2010/main" val="89620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49296153-8EFA-4EA6-BB39-2E0000E8E58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52490" y="1"/>
            <a:ext cx="9887020" cy="6858000"/>
          </a:xfrm>
        </p:spPr>
      </p:pic>
    </p:spTree>
    <p:extLst>
      <p:ext uri="{BB962C8B-B14F-4D97-AF65-F5344CB8AC3E}">
        <p14:creationId xmlns:p14="http://schemas.microsoft.com/office/powerpoint/2010/main" val="2392892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28DE4-8DD1-478B-9773-CEA2A525D3F4}"/>
              </a:ext>
            </a:extLst>
          </p:cNvPr>
          <p:cNvSpPr>
            <a:spLocks noGrp="1"/>
          </p:cNvSpPr>
          <p:nvPr>
            <p:ph type="title"/>
          </p:nvPr>
        </p:nvSpPr>
        <p:spPr>
          <a:xfrm>
            <a:off x="838200" y="215899"/>
            <a:ext cx="10515600" cy="568325"/>
          </a:xfrm>
        </p:spPr>
        <p:txBody>
          <a:bodyPr>
            <a:noAutofit/>
          </a:bodyPr>
          <a:lstStyle/>
          <a:p>
            <a:pPr algn="ctr"/>
            <a:r>
              <a:rPr lang="en-US" sz="3500" b="1">
                <a:latin typeface="Calibri" charset="0"/>
                <a:ea typeface="Calibri" charset="0"/>
                <a:cs typeface="Calibri" charset="0"/>
              </a:rPr>
              <a:t>LQAS pass rate – Partner vs </a:t>
            </a:r>
            <a:r>
              <a:rPr lang="en-US" sz="3500" b="1" dirty="0">
                <a:latin typeface="Calibri" charset="0"/>
                <a:ea typeface="Calibri" charset="0"/>
                <a:cs typeface="Calibri" charset="0"/>
              </a:rPr>
              <a:t>Third party</a:t>
            </a:r>
          </a:p>
        </p:txBody>
      </p:sp>
      <p:graphicFrame>
        <p:nvGraphicFramePr>
          <p:cNvPr id="10" name="Content Placeholder 9">
            <a:extLst>
              <a:ext uri="{FF2B5EF4-FFF2-40B4-BE49-F238E27FC236}">
                <a16:creationId xmlns:a16="http://schemas.microsoft.com/office/drawing/2014/main" id="{3A73BFEB-84EA-4476-B557-C4D9F4478F97}"/>
              </a:ext>
            </a:extLst>
          </p:cNvPr>
          <p:cNvGraphicFramePr>
            <a:graphicFrameLocks noGrp="1"/>
          </p:cNvGraphicFramePr>
          <p:nvPr>
            <p:ph idx="1"/>
          </p:nvPr>
        </p:nvGraphicFramePr>
        <p:xfrm>
          <a:off x="838200" y="1566862"/>
          <a:ext cx="10191751" cy="482441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a:extLst>
              <a:ext uri="{FF2B5EF4-FFF2-40B4-BE49-F238E27FC236}">
                <a16:creationId xmlns:a16="http://schemas.microsoft.com/office/drawing/2014/main" id="{BEBFFEDE-C8AE-4878-83A5-ACC96BBA0762}"/>
              </a:ext>
            </a:extLst>
          </p:cNvPr>
          <p:cNvSpPr txBox="1"/>
          <p:nvPr/>
        </p:nvSpPr>
        <p:spPr>
          <a:xfrm>
            <a:off x="838200" y="806211"/>
            <a:ext cx="10372725" cy="646331"/>
          </a:xfrm>
          <a:prstGeom prst="rect">
            <a:avLst/>
          </a:prstGeom>
          <a:noFill/>
        </p:spPr>
        <p:txBody>
          <a:bodyPr wrap="square" rtlCol="0">
            <a:spAutoFit/>
          </a:bodyPr>
          <a:lstStyle/>
          <a:p>
            <a:pPr marL="285750" indent="-285750">
              <a:buFont typeface="Arial" charset="0"/>
              <a:buChar char="•"/>
            </a:pPr>
            <a:r>
              <a:rPr lang="en-US" dirty="0"/>
              <a:t>Overall, LQAS pass rate was higher by partner staff compared with third party</a:t>
            </a:r>
          </a:p>
          <a:p>
            <a:pPr marL="285750" indent="-285750">
              <a:buFont typeface="Arial" charset="0"/>
              <a:buChar char="•"/>
            </a:pPr>
            <a:r>
              <a:rPr lang="en-US" dirty="0"/>
              <a:t>LQAS pass rate higher by partner staff in </a:t>
            </a:r>
            <a:r>
              <a:rPr lang="en-US" dirty="0" err="1"/>
              <a:t>Balochistan</a:t>
            </a:r>
            <a:r>
              <a:rPr lang="en-US" dirty="0"/>
              <a:t>, ISB, KP, KPTD, Punjab and Sindh</a:t>
            </a:r>
          </a:p>
        </p:txBody>
      </p:sp>
    </p:spTree>
    <p:extLst>
      <p:ext uri="{BB962C8B-B14F-4D97-AF65-F5344CB8AC3E}">
        <p14:creationId xmlns:p14="http://schemas.microsoft.com/office/powerpoint/2010/main" val="36154152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C410-7D10-4A8C-9D2B-DB9EF4DED744}"/>
              </a:ext>
            </a:extLst>
          </p:cNvPr>
          <p:cNvSpPr>
            <a:spLocks noGrp="1"/>
          </p:cNvSpPr>
          <p:nvPr>
            <p:ph type="title"/>
          </p:nvPr>
        </p:nvSpPr>
        <p:spPr>
          <a:xfrm>
            <a:off x="838200" y="203201"/>
            <a:ext cx="10515600" cy="615950"/>
          </a:xfrm>
        </p:spPr>
        <p:txBody>
          <a:bodyPr>
            <a:normAutofit/>
          </a:bodyPr>
          <a:lstStyle/>
          <a:p>
            <a:pPr algn="ctr"/>
            <a:r>
              <a:rPr lang="en-US" sz="3500" b="1" dirty="0">
                <a:latin typeface="Calibri" charset="0"/>
                <a:ea typeface="Calibri" charset="0"/>
                <a:cs typeface="Calibri" charset="0"/>
              </a:rPr>
              <a:t>Reasons for missed children- Partner vs Third party</a:t>
            </a:r>
          </a:p>
        </p:txBody>
      </p:sp>
      <p:graphicFrame>
        <p:nvGraphicFramePr>
          <p:cNvPr id="4" name="Chart 3">
            <a:extLst>
              <a:ext uri="{FF2B5EF4-FFF2-40B4-BE49-F238E27FC236}">
                <a16:creationId xmlns:a16="http://schemas.microsoft.com/office/drawing/2014/main" id="{A634FDB9-6DBF-4C25-88E4-8EAD924E0A45}"/>
              </a:ext>
            </a:extLst>
          </p:cNvPr>
          <p:cNvGraphicFramePr>
            <a:graphicFrameLocks/>
          </p:cNvGraphicFramePr>
          <p:nvPr/>
        </p:nvGraphicFramePr>
        <p:xfrm>
          <a:off x="1133474" y="1495426"/>
          <a:ext cx="9467851" cy="4667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05966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Model aim</a:t>
            </a:r>
          </a:p>
        </p:txBody>
      </p:sp>
      <p:sp>
        <p:nvSpPr>
          <p:cNvPr id="3" name="Content Placeholder 2">
            <a:extLst>
              <a:ext uri="{FF2B5EF4-FFF2-40B4-BE49-F238E27FC236}">
                <a16:creationId xmlns:a16="http://schemas.microsoft.com/office/drawing/2014/main" id="{7FF8243C-D7F1-49BB-862F-8F242D43E6CA}"/>
              </a:ext>
            </a:extLst>
          </p:cNvPr>
          <p:cNvSpPr>
            <a:spLocks noGrp="1"/>
          </p:cNvSpPr>
          <p:nvPr>
            <p:ph idx="1"/>
          </p:nvPr>
        </p:nvSpPr>
        <p:spPr/>
        <p:txBody>
          <a:bodyPr/>
          <a:lstStyle/>
          <a:p>
            <a:r>
              <a:rPr lang="en-GB" dirty="0"/>
              <a:t>This work aimed to include movement data in polio risk models to see if polio spread could be better estimated.</a:t>
            </a:r>
          </a:p>
          <a:p>
            <a:r>
              <a:rPr lang="en-GB" dirty="0"/>
              <a:t>Risk models are used to plan SIAs so accuracy is important to the interruption of WPV transmission.</a:t>
            </a:r>
          </a:p>
        </p:txBody>
      </p:sp>
    </p:spTree>
    <p:extLst>
      <p:ext uri="{BB962C8B-B14F-4D97-AF65-F5344CB8AC3E}">
        <p14:creationId xmlns:p14="http://schemas.microsoft.com/office/powerpoint/2010/main" val="967782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Basic parameters</a:t>
            </a:r>
          </a:p>
        </p:txBody>
      </p:sp>
      <p:sp>
        <p:nvSpPr>
          <p:cNvPr id="3" name="Content Placeholder 2">
            <a:extLst>
              <a:ext uri="{FF2B5EF4-FFF2-40B4-BE49-F238E27FC236}">
                <a16:creationId xmlns:a16="http://schemas.microsoft.com/office/drawing/2014/main" id="{7FF8243C-D7F1-49BB-862F-8F242D43E6CA}"/>
              </a:ext>
            </a:extLst>
          </p:cNvPr>
          <p:cNvSpPr>
            <a:spLocks noGrp="1"/>
          </p:cNvSpPr>
          <p:nvPr>
            <p:ph idx="1"/>
          </p:nvPr>
        </p:nvSpPr>
        <p:spPr>
          <a:xfrm>
            <a:off x="838200" y="1638054"/>
            <a:ext cx="8036169" cy="5032377"/>
          </a:xfrm>
        </p:spPr>
        <p:txBody>
          <a:bodyPr>
            <a:normAutofit lnSpcReduction="10000"/>
          </a:bodyPr>
          <a:lstStyle/>
          <a:p>
            <a:r>
              <a:rPr lang="en-GB" dirty="0"/>
              <a:t>Vaccination history of AFP cases – reported vaccine doses of non-polio AFP cases divided by number of SIA campaigns in their district between birth and paralysis</a:t>
            </a:r>
          </a:p>
          <a:p>
            <a:r>
              <a:rPr lang="en-GB" dirty="0"/>
              <a:t>RI coverage - % of children receiving 3 RI doses of OPV</a:t>
            </a:r>
          </a:p>
          <a:p>
            <a:r>
              <a:rPr lang="en-GB" dirty="0"/>
              <a:t>Non-polio AFP rate – marker of surveillance intensity</a:t>
            </a:r>
          </a:p>
          <a:p>
            <a:r>
              <a:rPr lang="en-GB" dirty="0"/>
              <a:t>Cases in the same spatial unit</a:t>
            </a:r>
          </a:p>
          <a:p>
            <a:r>
              <a:rPr lang="en-GB" dirty="0"/>
              <a:t>Population and density of each spatial unit – number of individuals important to risk of spread</a:t>
            </a:r>
          </a:p>
          <a:p>
            <a:r>
              <a:rPr lang="en-GB" dirty="0"/>
              <a:t>Population living in poverty</a:t>
            </a:r>
          </a:p>
          <a:p>
            <a:r>
              <a:rPr lang="en-GB" dirty="0"/>
              <a:t>Precipitation</a:t>
            </a:r>
          </a:p>
          <a:p>
            <a:endParaRPr lang="en-GB" dirty="0"/>
          </a:p>
        </p:txBody>
      </p:sp>
      <p:sp>
        <p:nvSpPr>
          <p:cNvPr id="4" name="Right Brace 3">
            <a:extLst>
              <a:ext uri="{FF2B5EF4-FFF2-40B4-BE49-F238E27FC236}">
                <a16:creationId xmlns:a16="http://schemas.microsoft.com/office/drawing/2014/main" id="{D5612363-0E14-47A9-9A14-AE961BDA3309}"/>
              </a:ext>
            </a:extLst>
          </p:cNvPr>
          <p:cNvSpPr/>
          <p:nvPr/>
        </p:nvSpPr>
        <p:spPr>
          <a:xfrm>
            <a:off x="8581291" y="1690688"/>
            <a:ext cx="574431" cy="2072420"/>
          </a:xfrm>
          <a:prstGeom prst="rightBrace">
            <a:avLst>
              <a:gd name="adj1" fmla="val 0"/>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59870D60-1B57-4D5B-B5EC-B934CE105366}"/>
              </a:ext>
            </a:extLst>
          </p:cNvPr>
          <p:cNvSpPr txBox="1"/>
          <p:nvPr/>
        </p:nvSpPr>
        <p:spPr>
          <a:xfrm>
            <a:off x="9296400" y="2465288"/>
            <a:ext cx="2381614" cy="523220"/>
          </a:xfrm>
          <a:prstGeom prst="rect">
            <a:avLst/>
          </a:prstGeom>
          <a:noFill/>
        </p:spPr>
        <p:txBody>
          <a:bodyPr wrap="none" rtlCol="0">
            <a:spAutoFit/>
          </a:bodyPr>
          <a:lstStyle/>
          <a:p>
            <a:r>
              <a:rPr lang="en-GB" sz="2800" dirty="0" err="1"/>
              <a:t>Pop</a:t>
            </a:r>
            <a:r>
              <a:rPr lang="en-GB" sz="2800" u="sng" baseline="30000" dirty="0" err="1"/>
              <a:t>n</a:t>
            </a:r>
            <a:r>
              <a:rPr lang="en-GB" dirty="0"/>
              <a:t> </a:t>
            </a:r>
            <a:r>
              <a:rPr lang="en-GB" sz="2800" dirty="0"/>
              <a:t>immunity</a:t>
            </a:r>
            <a:endParaRPr lang="en-GB" dirty="0"/>
          </a:p>
        </p:txBody>
      </p:sp>
    </p:spTree>
    <p:extLst>
      <p:ext uri="{BB962C8B-B14F-4D97-AF65-F5344CB8AC3E}">
        <p14:creationId xmlns:p14="http://schemas.microsoft.com/office/powerpoint/2010/main" val="1338395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Movement models</a:t>
            </a:r>
          </a:p>
        </p:txBody>
      </p:sp>
      <p:sp>
        <p:nvSpPr>
          <p:cNvPr id="4" name="Text Placeholder 3">
            <a:extLst>
              <a:ext uri="{FF2B5EF4-FFF2-40B4-BE49-F238E27FC236}">
                <a16:creationId xmlns:a16="http://schemas.microsoft.com/office/drawing/2014/main" id="{7B5036E1-61F8-4B4C-BE94-05C4DFC0F860}"/>
              </a:ext>
            </a:extLst>
          </p:cNvPr>
          <p:cNvSpPr>
            <a:spLocks noGrp="1"/>
          </p:cNvSpPr>
          <p:nvPr>
            <p:ph type="body" idx="1"/>
          </p:nvPr>
        </p:nvSpPr>
        <p:spPr>
          <a:xfrm>
            <a:off x="455229" y="1441880"/>
            <a:ext cx="5157787" cy="823912"/>
          </a:xfrm>
        </p:spPr>
        <p:txBody>
          <a:bodyPr/>
          <a:lstStyle/>
          <a:p>
            <a:r>
              <a:rPr lang="en-GB" dirty="0"/>
              <a:t>First order adjacency</a:t>
            </a:r>
          </a:p>
        </p:txBody>
      </p:sp>
      <p:sp>
        <p:nvSpPr>
          <p:cNvPr id="5" name="Text Placeholder 4">
            <a:extLst>
              <a:ext uri="{FF2B5EF4-FFF2-40B4-BE49-F238E27FC236}">
                <a16:creationId xmlns:a16="http://schemas.microsoft.com/office/drawing/2014/main" id="{04CE4542-C39C-4B38-A52E-A808B493B414}"/>
              </a:ext>
            </a:extLst>
          </p:cNvPr>
          <p:cNvSpPr>
            <a:spLocks noGrp="1"/>
          </p:cNvSpPr>
          <p:nvPr>
            <p:ph type="body" sz="quarter" idx="3"/>
          </p:nvPr>
        </p:nvSpPr>
        <p:spPr>
          <a:xfrm>
            <a:off x="3599918" y="1446154"/>
            <a:ext cx="5183188" cy="823912"/>
          </a:xfrm>
        </p:spPr>
        <p:txBody>
          <a:bodyPr/>
          <a:lstStyle/>
          <a:p>
            <a:r>
              <a:rPr lang="en-GB" dirty="0"/>
              <a:t>Gravity and radiation models</a:t>
            </a:r>
          </a:p>
        </p:txBody>
      </p:sp>
      <p:pic>
        <p:nvPicPr>
          <p:cNvPr id="1026" name="Picture 2" descr="Image result for first order adjacency matrix">
            <a:extLst>
              <a:ext uri="{FF2B5EF4-FFF2-40B4-BE49-F238E27FC236}">
                <a16:creationId xmlns:a16="http://schemas.microsoft.com/office/drawing/2014/main" id="{C3A9F7BE-855D-4D52-8B3C-1C4058013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63" y="2280971"/>
            <a:ext cx="2741404" cy="3654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country of study and gravity and radiation model example results.&#10;A) A population map of Kenya with district boundaries (grey) and major roads (black). For two districts, a schematic representation of B) a gravity model and C) a radiation model. The gravity model is based on the populations of the destination and origin as well as the distance between these locations. The radiation model is based on the destination and originâs populations as well as the total population within a circle centered at the origin. This model is based on the premise that individuals living in a certain home location will consider the number of job opportunities (measured as the destinationâs population proportional to the resident population) and will travel to the closest destination that would offer better benefits than the resident location.">
            <a:extLst>
              <a:ext uri="{FF2B5EF4-FFF2-40B4-BE49-F238E27FC236}">
                <a16:creationId xmlns:a16="http://schemas.microsoft.com/office/drawing/2014/main" id="{A6F67D4D-AA26-494C-8857-4B969A03C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9918" y="2231584"/>
            <a:ext cx="8096250" cy="37528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B1CAD86-C88B-4ACE-BB31-9016C9688868}"/>
              </a:ext>
            </a:extLst>
          </p:cNvPr>
          <p:cNvSpPr txBox="1"/>
          <p:nvPr/>
        </p:nvSpPr>
        <p:spPr>
          <a:xfrm>
            <a:off x="7930858" y="5956785"/>
            <a:ext cx="3892604" cy="369332"/>
          </a:xfrm>
          <a:prstGeom prst="rect">
            <a:avLst/>
          </a:prstGeom>
          <a:noFill/>
        </p:spPr>
        <p:txBody>
          <a:bodyPr wrap="none" rtlCol="0">
            <a:spAutoFit/>
          </a:bodyPr>
          <a:lstStyle/>
          <a:p>
            <a:r>
              <a:rPr lang="en-GB" dirty="0" err="1"/>
              <a:t>Wesolowski</a:t>
            </a:r>
            <a:r>
              <a:rPr lang="en-GB" dirty="0"/>
              <a:t> et al. </a:t>
            </a:r>
            <a:r>
              <a:rPr lang="en-GB" dirty="0" err="1"/>
              <a:t>Plos</a:t>
            </a:r>
            <a:r>
              <a:rPr lang="en-GB" dirty="0"/>
              <a:t> Comp. Biol. 2015</a:t>
            </a:r>
          </a:p>
        </p:txBody>
      </p:sp>
    </p:spTree>
    <p:extLst>
      <p:ext uri="{BB962C8B-B14F-4D97-AF65-F5344CB8AC3E}">
        <p14:creationId xmlns:p14="http://schemas.microsoft.com/office/powerpoint/2010/main" val="3672119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Movement models</a:t>
            </a:r>
          </a:p>
        </p:txBody>
      </p:sp>
      <p:sp>
        <p:nvSpPr>
          <p:cNvPr id="4" name="Text Placeholder 3">
            <a:extLst>
              <a:ext uri="{FF2B5EF4-FFF2-40B4-BE49-F238E27FC236}">
                <a16:creationId xmlns:a16="http://schemas.microsoft.com/office/drawing/2014/main" id="{7B5036E1-61F8-4B4C-BE94-05C4DFC0F860}"/>
              </a:ext>
            </a:extLst>
          </p:cNvPr>
          <p:cNvSpPr>
            <a:spLocks noGrp="1"/>
          </p:cNvSpPr>
          <p:nvPr>
            <p:ph idx="1"/>
          </p:nvPr>
        </p:nvSpPr>
        <p:spPr/>
        <p:txBody>
          <a:bodyPr/>
          <a:lstStyle/>
          <a:p>
            <a:pPr marL="0" indent="0">
              <a:buNone/>
            </a:pPr>
            <a:r>
              <a:rPr lang="en-GB" dirty="0"/>
              <a:t>Extensions to these movement models incorporated:</a:t>
            </a:r>
          </a:p>
          <a:p>
            <a:pPr marL="0" indent="0">
              <a:buNone/>
            </a:pPr>
            <a:endParaRPr lang="en-GB" dirty="0"/>
          </a:p>
          <a:p>
            <a:r>
              <a:rPr lang="en-GB" dirty="0"/>
              <a:t>Population density in the radiation model – a small district with high population density is more likely to attract a migrant than a large district with the same population.</a:t>
            </a:r>
          </a:p>
          <a:p>
            <a:r>
              <a:rPr lang="en-GB" dirty="0"/>
              <a:t>Travel time in the radiation model – rather than direct distance we can use road network maps etc to estimate real world travel time.</a:t>
            </a:r>
          </a:p>
          <a:p>
            <a:r>
              <a:rPr lang="en-GB" dirty="0"/>
              <a:t>Mobile phone data in the gravity model – mobile phone data gives an indication of  where people are travelling in reality to fit the model to.</a:t>
            </a:r>
          </a:p>
        </p:txBody>
      </p:sp>
    </p:spTree>
    <p:extLst>
      <p:ext uri="{BB962C8B-B14F-4D97-AF65-F5344CB8AC3E}">
        <p14:creationId xmlns:p14="http://schemas.microsoft.com/office/powerpoint/2010/main" val="74752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9BA37-F055-439B-9E3D-94962BD2CC00}"/>
              </a:ext>
            </a:extLst>
          </p:cNvPr>
          <p:cNvSpPr>
            <a:spLocks noGrp="1"/>
          </p:cNvSpPr>
          <p:nvPr>
            <p:ph type="title"/>
          </p:nvPr>
        </p:nvSpPr>
        <p:spPr/>
        <p:txBody>
          <a:bodyPr>
            <a:normAutofit/>
          </a:bodyPr>
          <a:lstStyle/>
          <a:p>
            <a:r>
              <a:rPr lang="en-GB" sz="3200" dirty="0">
                <a:solidFill>
                  <a:srgbClr val="002060"/>
                </a:solidFill>
                <a:latin typeface="Arial" panose="020B0604020202020204" pitchFamily="34" charset="0"/>
                <a:cs typeface="Arial" panose="020B0604020202020204" pitchFamily="34" charset="0"/>
              </a:rPr>
              <a:t>Force of infection</a:t>
            </a:r>
          </a:p>
        </p:txBody>
      </p:sp>
      <p:pic>
        <p:nvPicPr>
          <p:cNvPr id="3074" name="Picture 2" descr="https://journals.plos.org/plosmedicine/article/figure/image?size=large&amp;id=10.1371/journal.pmed.1002323.g003">
            <a:extLst>
              <a:ext uri="{FF2B5EF4-FFF2-40B4-BE49-F238E27FC236}">
                <a16:creationId xmlns:a16="http://schemas.microsoft.com/office/drawing/2014/main" id="{8350638E-6DA6-4D14-B013-1164FD01BF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658"/>
          <a:stretch/>
        </p:blipFill>
        <p:spPr bwMode="auto">
          <a:xfrm>
            <a:off x="2604660" y="1219200"/>
            <a:ext cx="6982679" cy="4859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109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2051</TotalTime>
  <Words>1759</Words>
  <Application>Microsoft Office PowerPoint</Application>
  <PresentationFormat>Widescreen</PresentationFormat>
  <Paragraphs>310</Paragraphs>
  <Slides>48</Slides>
  <Notes>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4" baseType="lpstr">
      <vt:lpstr>Arial</vt:lpstr>
      <vt:lpstr>Calibri</vt:lpstr>
      <vt:lpstr>Calibri Light</vt:lpstr>
      <vt:lpstr>Open Sans</vt:lpstr>
      <vt:lpstr>Office Theme</vt:lpstr>
      <vt:lpstr>Document</vt:lpstr>
      <vt:lpstr>R workshop</vt:lpstr>
      <vt:lpstr>Risk factors and short-term projections for serotype-1 poliomyelitis incidence in Pakistan: A spatiotemporal analysis </vt:lpstr>
      <vt:lpstr>Background</vt:lpstr>
      <vt:lpstr>PowerPoint Presentation</vt:lpstr>
      <vt:lpstr>Model aim</vt:lpstr>
      <vt:lpstr>Basic parameters</vt:lpstr>
      <vt:lpstr>Movement models</vt:lpstr>
      <vt:lpstr>Movement models</vt:lpstr>
      <vt:lpstr>Force of infection</vt:lpstr>
      <vt:lpstr>Force of infection</vt:lpstr>
      <vt:lpstr>Results</vt:lpstr>
      <vt:lpstr>Interpreting these odds ratios</vt:lpstr>
      <vt:lpstr>Why were  these parameters important?</vt:lpstr>
      <vt:lpstr>Routine immunisation coverage</vt:lpstr>
      <vt:lpstr>Routine immunisation coverage</vt:lpstr>
      <vt:lpstr>SIA coverage</vt:lpstr>
      <vt:lpstr>SIA coverage</vt:lpstr>
      <vt:lpstr>Non-polio AFP rate</vt:lpstr>
      <vt:lpstr>Non-polio AFP rate</vt:lpstr>
      <vt:lpstr>Log population size</vt:lpstr>
      <vt:lpstr>Log population size</vt:lpstr>
      <vt:lpstr>Cases in the same district</vt:lpstr>
      <vt:lpstr>Cases in the same district</vt:lpstr>
      <vt:lpstr>Cases in other districts</vt:lpstr>
      <vt:lpstr>Cases in other districts</vt:lpstr>
      <vt:lpstr>Updated analysis on 2017 data</vt:lpstr>
      <vt:lpstr>2017 analysis</vt:lpstr>
      <vt:lpstr>PowerPoint Presentation</vt:lpstr>
      <vt:lpstr>PowerPoint Presentation</vt:lpstr>
      <vt:lpstr>PowerPoint Presentation</vt:lpstr>
      <vt:lpstr>Issues with these risk analyses</vt:lpstr>
      <vt:lpstr>All of these risk analyses were carried out in R!</vt:lpstr>
      <vt:lpstr>Where we are going with this course</vt:lpstr>
      <vt:lpstr>Surveillance</vt:lpstr>
      <vt:lpstr>PowerPoint Presentation</vt:lpstr>
      <vt:lpstr>PowerPoint Presentation</vt:lpstr>
      <vt:lpstr>PowerPoint Presentation</vt:lpstr>
      <vt:lpstr>PowerPoint Presentation</vt:lpstr>
      <vt:lpstr>Micro Plan Quality Assessment</vt:lpstr>
      <vt:lpstr>Summary of MPQA results</vt:lpstr>
      <vt:lpstr>Intra campaign data</vt:lpstr>
      <vt:lpstr>Household cluster, Dec18-Jun19 </vt:lpstr>
      <vt:lpstr>Admin coverage</vt:lpstr>
      <vt:lpstr>Missed children analysis (Covered and Still Missed Children; Covered and Still Refusals)</vt:lpstr>
      <vt:lpstr>LQAS</vt:lpstr>
      <vt:lpstr>PowerPoint Presentation</vt:lpstr>
      <vt:lpstr>LQAS pass rate – Partner vs Third party</vt:lpstr>
      <vt:lpstr>Reasons for missed children- Partner vs Third party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factors and short-term projections for serotype-1 poliomyelitis incidence in Pakistan: A spatiotemporal analysis </dc:title>
  <dc:creator>David Jorgensen</dc:creator>
  <cp:lastModifiedBy>David Jorgensen</cp:lastModifiedBy>
  <cp:revision>28</cp:revision>
  <dcterms:created xsi:type="dcterms:W3CDTF">2019-09-15T06:11:19Z</dcterms:created>
  <dcterms:modified xsi:type="dcterms:W3CDTF">2019-09-16T16:36:42Z</dcterms:modified>
</cp:coreProperties>
</file>